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7" r:id="rId2"/>
    <p:sldId id="298" r:id="rId3"/>
    <p:sldId id="299" r:id="rId4"/>
    <p:sldId id="257" r:id="rId5"/>
    <p:sldId id="259" r:id="rId6"/>
    <p:sldId id="260" r:id="rId7"/>
    <p:sldId id="290" r:id="rId8"/>
    <p:sldId id="261" r:id="rId9"/>
    <p:sldId id="291" r:id="rId10"/>
    <p:sldId id="292" r:id="rId11"/>
    <p:sldId id="293" r:id="rId12"/>
    <p:sldId id="294" r:id="rId13"/>
    <p:sldId id="295" r:id="rId14"/>
    <p:sldId id="296" r:id="rId15"/>
    <p:sldId id="30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ана" initials="С" lastIdx="0" clrIdx="0">
    <p:extLst>
      <p:ext uri="{19B8F6BF-5375-455C-9EA6-DF929625EA0E}">
        <p15:presenceInfo xmlns:p15="http://schemas.microsoft.com/office/powerpoint/2012/main" userId="Светла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434" autoAdjust="0"/>
  </p:normalViewPr>
  <p:slideViewPr>
    <p:cSldViewPr>
      <p:cViewPr varScale="1">
        <p:scale>
          <a:sx n="69" d="100"/>
          <a:sy n="69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468285214348205"/>
          <c:y val="5.1400554097404488E-2"/>
          <c:w val="0.84587270341207565"/>
          <c:h val="0.77044728783902061"/>
        </c:manualLayout>
      </c:layout>
      <c:lineChart>
        <c:grouping val="standard"/>
        <c:varyColors val="0"/>
        <c:ser>
          <c:idx val="0"/>
          <c:order val="0"/>
          <c:trendline>
            <c:name>Лінія тренду</c:name>
            <c:trendlineType val="exp"/>
            <c:dispRSqr val="0"/>
            <c:dispEq val="0"/>
          </c:trendline>
          <c:cat>
            <c:numRef>
              <c:f>Лист1!$B$14:$K$14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Лист1!$B$23:$K$23</c:f>
              <c:numCache>
                <c:formatCode>General</c:formatCode>
                <c:ptCount val="10"/>
                <c:pt idx="0">
                  <c:v>6.3083807857336653</c:v>
                </c:pt>
                <c:pt idx="1">
                  <c:v>14.227892984680118</c:v>
                </c:pt>
                <c:pt idx="2">
                  <c:v>26.9563069679302</c:v>
                </c:pt>
                <c:pt idx="3">
                  <c:v>33.054200536421902</c:v>
                </c:pt>
                <c:pt idx="4">
                  <c:v>11.4782943281795</c:v>
                </c:pt>
                <c:pt idx="5">
                  <c:v>41.205623633358933</c:v>
                </c:pt>
                <c:pt idx="6">
                  <c:v>27.83108832454549</c:v>
                </c:pt>
                <c:pt idx="7">
                  <c:v>142.61926330096034</c:v>
                </c:pt>
                <c:pt idx="8">
                  <c:v>39.760000000000012</c:v>
                </c:pt>
                <c:pt idx="9">
                  <c:v>19.155315438335126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26-4909-B756-E2B7BFE7D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016712"/>
        <c:axId val="193017104"/>
      </c:lineChart>
      <c:catAx>
        <c:axId val="193016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3017104"/>
        <c:crosses val="autoZero"/>
        <c:auto val="1"/>
        <c:lblAlgn val="ctr"/>
        <c:lblOffset val="100"/>
        <c:noMultiLvlLbl val="0"/>
      </c:catAx>
      <c:valAx>
        <c:axId val="19301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0167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ln>
              <a:solidFill>
                <a:prstClr val="white">
                  <a:lumMod val="65000"/>
                </a:prst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prstClr val="white">
                    <a:lumMod val="6500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F91-4C6C-864E-15D7F6096419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prstClr val="white">
                    <a:lumMod val="6500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F91-4C6C-864E-15D7F609641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prstClr val="white">
                    <a:lumMod val="6500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F91-4C6C-864E-15D7F6096419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prstClr val="white">
                    <a:lumMod val="6500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F91-4C6C-864E-15D7F6096419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prstClr val="white">
                    <a:lumMod val="6500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F91-4C6C-864E-15D7F6096419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solidFill>
                  <a:prstClr val="white">
                    <a:lumMod val="65000"/>
                  </a:prst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F91-4C6C-864E-15D7F6096419}"/>
              </c:ext>
            </c:extLst>
          </c:dPt>
          <c:cat>
            <c:strRef>
              <c:f>'Лист2 ИЮНЬ'!$A$2:$A$7</c:f>
              <c:strCache>
                <c:ptCount val="6"/>
                <c:pt idx="0">
                  <c:v>1. Порт «Южний»</c:v>
                </c:pt>
                <c:pt idx="1">
                  <c:v>5. Пляж «Дельфін»</c:v>
                </c:pt>
                <c:pt idx="2">
                  <c:v>6. Пляж «Чкаловський»</c:v>
                </c:pt>
                <c:pt idx="3">
                  <c:v>7. Мис Малий Фонтан</c:v>
                </c:pt>
                <c:pt idx="4">
                  <c:v>8. Пляж «Аркадія»</c:v>
                </c:pt>
                <c:pt idx="5">
                  <c:v>9. «Дача Ковалевського»</c:v>
                </c:pt>
              </c:strCache>
            </c:strRef>
          </c:cat>
          <c:val>
            <c:numRef>
              <c:f>'Лист2 ИЮНЬ'!$B$2:$B$7</c:f>
              <c:numCache>
                <c:formatCode>General</c:formatCode>
                <c:ptCount val="6"/>
                <c:pt idx="0">
                  <c:v>61.96</c:v>
                </c:pt>
                <c:pt idx="1">
                  <c:v>43.720000000000013</c:v>
                </c:pt>
                <c:pt idx="2">
                  <c:v>53.75</c:v>
                </c:pt>
                <c:pt idx="3">
                  <c:v>53.75</c:v>
                </c:pt>
                <c:pt idx="4">
                  <c:v>59.3</c:v>
                </c:pt>
                <c:pt idx="5">
                  <c:v>32.190000000000012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91-4C6C-864E-15D7F6096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87211960"/>
        <c:axId val="187212744"/>
      </c:barChart>
      <c:catAx>
        <c:axId val="187211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 baseline="0"/>
            </a:pPr>
            <a:endParaRPr lang="ru-RU"/>
          </a:p>
        </c:txPr>
        <c:crossAx val="187212744"/>
        <c:crosses val="autoZero"/>
        <c:auto val="1"/>
        <c:lblAlgn val="ctr"/>
        <c:lblOffset val="100"/>
        <c:noMultiLvlLbl val="0"/>
      </c:catAx>
      <c:valAx>
        <c:axId val="1872127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700" b="0" i="0" baseline="0"/>
                </a:pPr>
                <a:r>
                  <a:rPr lang="uk-UA" sz="700" b="0" i="0" baseline="0"/>
                  <a:t>Питома поверхня трьох домінатнтів</a:t>
                </a:r>
                <a:r>
                  <a:rPr lang="en-US" sz="700" b="0" i="0" baseline="0"/>
                  <a:t> S/W3Dp</a:t>
                </a:r>
                <a:endParaRPr lang="uk-UA" sz="700" b="0" i="0" baseline="0"/>
              </a:p>
            </c:rich>
          </c:tx>
          <c:layout>
            <c:manualLayout>
              <c:xMode val="edge"/>
              <c:yMode val="edge"/>
              <c:x val="1.7457719585379162E-2"/>
              <c:y val="7.079138841821988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ru-RU"/>
          </a:p>
        </c:txPr>
        <c:crossAx val="1872119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0.03125</cdr:y>
    </cdr:from>
    <cdr:to>
      <cdr:x>0.06875</cdr:x>
      <cdr:y>0.64236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681038" y="766763"/>
          <a:ext cx="1676401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>
              <a:latin typeface="Times New Roman" pitchFamily="18" charset="0"/>
              <a:ea typeface="+mn-ea"/>
              <a:cs typeface="Times New Roman" pitchFamily="18" charset="0"/>
            </a:rPr>
            <a:t>Біомаса, </a:t>
          </a:r>
          <a:r>
            <a:rPr lang="uk-UA" sz="1200" b="1">
              <a:latin typeface="Times New Roman" pitchFamily="18" charset="0"/>
              <a:ea typeface="+mn-ea"/>
              <a:cs typeface="Times New Roman" pitchFamily="18" charset="0"/>
            </a:rPr>
            <a:t>мг*м</a:t>
          </a:r>
          <a:r>
            <a:rPr lang="uk-UA" sz="1200" b="1" baseline="30000">
              <a:latin typeface="Times New Roman" pitchFamily="18" charset="0"/>
              <a:ea typeface="+mn-ea"/>
              <a:cs typeface="Times New Roman" pitchFamily="18" charset="0"/>
            </a:rPr>
            <a:t>-3</a:t>
          </a:r>
          <a:endParaRPr lang="ru-RU" sz="12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0.44583</cdr:x>
      <cdr:y>0.90278</cdr:y>
    </cdr:from>
    <cdr:to>
      <cdr:x>0.64583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8350" y="2476501"/>
          <a:ext cx="914400" cy="266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/>
            <a:t>         </a:t>
          </a:r>
          <a:r>
            <a:rPr lang="ru-RU" sz="1200" b="1">
              <a:latin typeface="Times New Roman" pitchFamily="18" charset="0"/>
              <a:cs typeface="Times New Roman" pitchFamily="18" charset="0"/>
            </a:rPr>
            <a:t>Рік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4542E-0179-454D-B66E-C481B0778E32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9BDB0-07C9-429B-A7F8-2137FBAE2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3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MEC%  – </a:t>
            </a:r>
            <a:r>
              <a:rPr lang="ru-RU" dirty="0" err="1" smtClean="0"/>
              <a:t>індекс</a:t>
            </a:r>
            <a:r>
              <a:rPr lang="ru-RU" dirty="0" smtClean="0"/>
              <a:t> </a:t>
            </a:r>
            <a:r>
              <a:rPr lang="ru-RU" dirty="0" err="1" smtClean="0"/>
              <a:t>відношення</a:t>
            </a:r>
            <a:r>
              <a:rPr lang="ru-RU" dirty="0" smtClean="0"/>
              <a:t> </a:t>
            </a:r>
            <a:r>
              <a:rPr lang="ru-RU" dirty="0" err="1" smtClean="0"/>
              <a:t>сумарної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</a:t>
            </a:r>
            <a:r>
              <a:rPr lang="ru-RU" dirty="0" err="1" smtClean="0"/>
              <a:t>ціанобактерій</a:t>
            </a:r>
            <a:r>
              <a:rPr lang="ru-RU" dirty="0" smtClean="0"/>
              <a:t>, </a:t>
            </a:r>
            <a:r>
              <a:rPr lang="ru-RU" dirty="0" err="1" smtClean="0"/>
              <a:t>евгленових</a:t>
            </a:r>
            <a:r>
              <a:rPr lang="ru-RU" dirty="0" smtClean="0"/>
              <a:t> та </a:t>
            </a:r>
            <a:r>
              <a:rPr lang="ru-RU" dirty="0" err="1" smtClean="0"/>
              <a:t>дрібних</a:t>
            </a:r>
            <a:r>
              <a:rPr lang="ru-RU" dirty="0" smtClean="0"/>
              <a:t> </a:t>
            </a:r>
            <a:r>
              <a:rPr lang="ru-RU" dirty="0" err="1" smtClean="0"/>
              <a:t>джгутикових</a:t>
            </a:r>
            <a:r>
              <a:rPr lang="ru-RU" dirty="0" smtClean="0"/>
              <a:t> до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</a:t>
            </a:r>
            <a:r>
              <a:rPr lang="ru-RU" dirty="0" err="1" smtClean="0"/>
              <a:t>фітопланктону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9BDB0-07C9-429B-A7F8-2137FBAE2E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2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c.europa.eu/environment/marine/international-cooperation/regional-sea-conventions/bucharest/pdf/Baltic2Black%20report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ctrTitle"/>
          </p:nvPr>
        </p:nvSpPr>
        <p:spPr>
          <a:xfrm>
            <a:off x="152400" y="533400"/>
            <a:ext cx="8763000" cy="1708150"/>
          </a:xfrm>
        </p:spPr>
        <p:txBody>
          <a:bodyPr rtlCol="0">
            <a:spAutoFit/>
          </a:bodyPr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uk-UA" sz="1700" b="1" cap="all" dirty="0">
                <a:solidFill>
                  <a:srgbClr val="000000"/>
                </a:solidFill>
                <a:latin typeface="Arial Black" pitchFamily="34" charset="0"/>
                <a:cs typeface="Arial" panose="020B0604020202020204" pitchFamily="34" charset="0"/>
              </a:rPr>
              <a:t>Міністерство екології та природних ресурсів </a:t>
            </a:r>
            <a:r>
              <a:rPr lang="uk-UA" sz="1700" b="1" cap="all" dirty="0" smtClean="0">
                <a:solidFill>
                  <a:srgbClr val="000000"/>
                </a:solidFill>
                <a:latin typeface="Arial Black" pitchFamily="34" charset="0"/>
                <a:cs typeface="Arial" panose="020B0604020202020204" pitchFamily="34" charset="0"/>
              </a:rPr>
              <a:t>України</a:t>
            </a:r>
            <a:br>
              <a:rPr lang="uk-UA" sz="1700" b="1" cap="all" dirty="0" smtClean="0">
                <a:solidFill>
                  <a:srgbClr val="00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1700" b="1" cap="all" dirty="0" smtClean="0">
                <a:solidFill>
                  <a:srgbClr val="000000"/>
                </a:solidFill>
                <a:latin typeface="Arial Black" pitchFamily="34" charset="0"/>
                <a:cs typeface="Arial" panose="020B0604020202020204" pitchFamily="34" charset="0"/>
              </a:rPr>
              <a:t/>
            </a:r>
            <a:br>
              <a:rPr lang="uk-UA" sz="1700" b="1" cap="all" dirty="0" smtClean="0">
                <a:solidFill>
                  <a:srgbClr val="00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1800" b="1" dirty="0" smtClean="0">
                <a:solidFill>
                  <a:srgbClr val="000000"/>
                </a:solidFill>
                <a:latin typeface="Arial Black" pitchFamily="34" charset="0"/>
                <a:cs typeface="Arial" panose="020B0604020202020204" pitchFamily="34" charset="0"/>
              </a:rPr>
              <a:t>НАУКОВО-ДОСЛІДНА </a:t>
            </a:r>
            <a:r>
              <a:rPr lang="uk-UA" sz="1800" b="1" dirty="0">
                <a:solidFill>
                  <a:srgbClr val="000000"/>
                </a:solidFill>
                <a:latin typeface="Arial Black" pitchFamily="34" charset="0"/>
                <a:cs typeface="Arial" panose="020B0604020202020204" pitchFamily="34" charset="0"/>
              </a:rPr>
              <a:t>УСТАНОВА </a:t>
            </a:r>
            <a:br>
              <a:rPr lang="uk-UA" sz="1800" b="1" dirty="0">
                <a:solidFill>
                  <a:srgbClr val="000000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uk-UA" sz="1800" b="1" dirty="0">
                <a:latin typeface="Arial Black" pitchFamily="34" charset="0"/>
                <a:ea typeface="Times New Roman" pitchFamily="18" charset="0"/>
                <a:cs typeface="Arial" pitchFamily="34" charset="0"/>
              </a:rPr>
              <a:t>«УКРАЇНСЬКИЙ НАУКОВИЙ ЦЕНТР ЕКОЛОГІЇ МОРЯ» </a:t>
            </a:r>
            <a:br>
              <a:rPr lang="uk-UA" sz="1800" b="1" dirty="0"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lang="uk-UA" sz="1800" b="1" dirty="0">
                <a:latin typeface="Arial Black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uk-UA" sz="1800" b="1" dirty="0" err="1">
                <a:latin typeface="Arial Black" pitchFamily="34" charset="0"/>
                <a:ea typeface="Times New Roman" pitchFamily="18" charset="0"/>
                <a:cs typeface="Arial" pitchFamily="34" charset="0"/>
              </a:rPr>
              <a:t>УКРНЦЕМ</a:t>
            </a:r>
            <a:r>
              <a:rPr lang="uk-UA" sz="1800" b="1" dirty="0"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/>
            </a:r>
            <a:br>
              <a:rPr lang="uk-UA" sz="1800" b="1" dirty="0">
                <a:latin typeface="Arial" pitchFamily="34" charset="0"/>
                <a:cs typeface="Arial" pitchFamily="34" charset="0"/>
              </a:rPr>
            </a:br>
            <a:endParaRPr lang="ru-RU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Прямоугольник 9"/>
          <p:cNvSpPr>
            <a:spLocks noChangeArrowheads="1"/>
          </p:cNvSpPr>
          <p:nvPr/>
        </p:nvSpPr>
        <p:spPr bwMode="auto">
          <a:xfrm>
            <a:off x="3016250" y="3244850"/>
            <a:ext cx="311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>
                <a:solidFill>
                  <a:schemeClr val="bg1"/>
                </a:solidFill>
              </a:rPr>
              <a:t>Відповідальні виконавці: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053" name="Прямоугольник 10"/>
          <p:cNvSpPr>
            <a:spLocks noChangeArrowheads="1"/>
          </p:cNvSpPr>
          <p:nvPr/>
        </p:nvSpPr>
        <p:spPr bwMode="auto">
          <a:xfrm>
            <a:off x="3016250" y="3244850"/>
            <a:ext cx="1814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>
                <a:solidFill>
                  <a:schemeClr val="bg1"/>
                </a:solidFill>
              </a:rPr>
              <a:t>Відповідальні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0" y="198120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Arial Black" panose="020B0A04020102020204" pitchFamily="34" charset="0"/>
              </a:rPr>
              <a:t>Тема № 2 «</a:t>
            </a:r>
            <a:r>
              <a:rPr lang="uk-UA" altLang="ru-RU" sz="2400" dirty="0">
                <a:latin typeface="Arial Black" panose="020B0A04020102020204" pitchFamily="34" charset="0"/>
              </a:rPr>
              <a:t>Базова оцінка та визначення Доброго екологічного стану біоценозів і біорізноманіття Чорного моря в межах виключної морської економічної зони України</a:t>
            </a:r>
            <a:r>
              <a:rPr lang="ru-RU" altLang="ru-RU" sz="2400" b="1" dirty="0"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5105400" y="3810000"/>
            <a:ext cx="3733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>
                <a:latin typeface="Arial Black" panose="020B0A04020102020204" pitchFamily="34" charset="0"/>
              </a:rPr>
              <a:t>Науковий керівник:</a:t>
            </a:r>
          </a:p>
          <a:p>
            <a:pPr eaLnBrk="1" hangingPunct="1"/>
            <a:r>
              <a:rPr lang="uk-UA" altLang="ru-RU"/>
              <a:t>Ковалишина С.П.,к.б.н. </a:t>
            </a:r>
            <a:r>
              <a:rPr lang="uk-UA" altLang="ru-RU" b="1">
                <a:latin typeface="Arial Black" panose="020B0A04020102020204" pitchFamily="34" charset="0"/>
              </a:rPr>
              <a:t>Відповідальні виконавці:</a:t>
            </a:r>
          </a:p>
          <a:p>
            <a:pPr eaLnBrk="1" hangingPunct="1"/>
            <a:r>
              <a:rPr lang="uk-UA" altLang="ru-RU"/>
              <a:t>Теренько Г.В.к.б.н., Набокін М.В.</a:t>
            </a:r>
            <a:endParaRPr lang="ru-RU" altLang="ru-RU"/>
          </a:p>
          <a:p>
            <a:pPr eaLnBrk="1" hangingPunct="1"/>
            <a:r>
              <a:rPr lang="uk-UA" altLang="ru-RU"/>
              <a:t>Ткаченко Ф.П., д.б.н.,проф.</a:t>
            </a:r>
            <a:endParaRPr lang="ru-RU" altLang="ru-RU"/>
          </a:p>
          <a:p>
            <a:pPr eaLnBrk="1" hangingPunct="1"/>
            <a:r>
              <a:rPr lang="uk-UA" altLang="ru-RU"/>
              <a:t>Чужекова Т.В., к.б.н.</a:t>
            </a:r>
            <a:endParaRPr lang="ru-RU" altLang="ru-RU"/>
          </a:p>
          <a:p>
            <a:pPr eaLnBrk="1" hangingPunct="1"/>
            <a:r>
              <a:rPr lang="uk-UA" altLang="ru-RU"/>
              <a:t>Савенко О.В.</a:t>
            </a:r>
            <a:endParaRPr lang="ru-RU" altLang="ru-RU"/>
          </a:p>
          <a:p>
            <a:pPr eaLnBrk="1" hangingPunct="1"/>
            <a:r>
              <a:rPr lang="uk-UA" altLang="ru-RU"/>
              <a:t>Грандова М.О., к.б.н.</a:t>
            </a:r>
            <a:endParaRPr lang="ru-RU" altLang="ru-RU"/>
          </a:p>
          <a:p>
            <a:pPr eaLnBrk="1" hangingPunct="1"/>
            <a:r>
              <a:rPr lang="uk-UA" altLang="ru-RU"/>
              <a:t>Ковалишина С.П., к.б.н.</a:t>
            </a:r>
            <a:endParaRPr lang="uk-UA" altLang="ru-RU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672" y="138763"/>
            <a:ext cx="715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БАЗОВА ОЦІНКА БІОЦЕНОЗІВ ТА БІОРІЗНОМАНІТТЯ ДОННИХ ОСЕЛИЩ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762000"/>
            <a:ext cx="8107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Критерії макрозообентос</a:t>
            </a:r>
            <a:r>
              <a:rPr lang="uk-UA" dirty="0" smtClean="0"/>
              <a:t>: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/>
              <a:t>таксонів</a:t>
            </a:r>
            <a:r>
              <a:rPr lang="ru-RU" dirty="0"/>
              <a:t>, достаток, </a:t>
            </a:r>
            <a:r>
              <a:rPr lang="ru-RU" dirty="0" err="1"/>
              <a:t>біомаса</a:t>
            </a:r>
            <a:r>
              <a:rPr lang="ru-RU" dirty="0"/>
              <a:t>, </a:t>
            </a:r>
            <a:r>
              <a:rPr lang="ru-RU" dirty="0" err="1"/>
              <a:t>індекс</a:t>
            </a:r>
            <a:r>
              <a:rPr lang="ru-RU" dirty="0"/>
              <a:t> Шеннона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Стан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вимірюється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індексів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en-US" dirty="0"/>
              <a:t>MSFD - AZTI Marine Biotic Index </a:t>
            </a:r>
            <a:endParaRPr lang="uk-UA" dirty="0" smtClean="0"/>
          </a:p>
          <a:p>
            <a:r>
              <a:rPr lang="en-US" dirty="0" smtClean="0"/>
              <a:t>(AMBI</a:t>
            </a:r>
            <a:r>
              <a:rPr lang="uk-UA" dirty="0" smtClean="0"/>
              <a:t>,</a:t>
            </a:r>
            <a:r>
              <a:rPr lang="en-US" dirty="0" smtClean="0"/>
              <a:t> </a:t>
            </a:r>
            <a:r>
              <a:rPr lang="en-US" dirty="0"/>
              <a:t>M - </a:t>
            </a:r>
            <a:r>
              <a:rPr lang="en-US" dirty="0" smtClean="0"/>
              <a:t>AMBI(</a:t>
            </a:r>
            <a:r>
              <a:rPr lang="en-US" dirty="0" err="1" smtClean="0"/>
              <a:t>Claudet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/>
              <a:t>Fraschetti</a:t>
            </a:r>
            <a:r>
              <a:rPr lang="en-US" dirty="0"/>
              <a:t>, 2010</a:t>
            </a:r>
            <a:r>
              <a:rPr lang="en-US" dirty="0" smtClean="0"/>
              <a:t>)</a:t>
            </a:r>
            <a:r>
              <a:rPr lang="uk-UA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091010"/>
              </p:ext>
            </p:extLst>
          </p:nvPr>
        </p:nvGraphicFramePr>
        <p:xfrm>
          <a:off x="1371600" y="2362200"/>
          <a:ext cx="5932171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1450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3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</a:rPr>
                        <a:t>Показник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Високий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Помірний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Бідний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Поганий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H’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м'яких грунтів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3,3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2,5-3,3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1,8-2,5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1,1-1,8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H’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піщаних і змішаних ґрунтів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3,1-4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2,2-3,1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1,3-2,2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1,3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  - 1,2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  - 3,3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  - 4,3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  - 5,5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  - 7,0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M-AMBI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0.85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0,55-0,85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0,39-0,55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0,2-0,39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5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2849880" cy="1826895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" b="5620"/>
          <a:stretch/>
        </p:blipFill>
        <p:spPr bwMode="auto">
          <a:xfrm>
            <a:off x="118327" y="2803847"/>
            <a:ext cx="4745355" cy="3805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82" y="3795585"/>
            <a:ext cx="4749800" cy="29673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68351" y="44138"/>
            <a:ext cx="715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b="1" dirty="0">
                <a:solidFill>
                  <a:prstClr val="black"/>
                </a:solidFill>
              </a:rPr>
              <a:t>БАЗОВА ОЦІНКА БІОЦЕНОЗІВ ТА БІОРІЗНОМАНІТТЯ ДОННИХ ОСЕЛИЩ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442382"/>
            <a:ext cx="3067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191 таксон рангу вид і вище,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що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говорить про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достатньо</a:t>
            </a:r>
          </a:p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високе бета-різноманіття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91005" y="485979"/>
            <a:ext cx="354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 показниками макрозообентосу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721804"/>
              </p:ext>
            </p:extLst>
          </p:nvPr>
        </p:nvGraphicFramePr>
        <p:xfrm>
          <a:off x="6934201" y="1660693"/>
          <a:ext cx="2111154" cy="1717548"/>
        </p:xfrm>
        <a:graphic>
          <a:graphicData uri="http://schemas.openxmlformats.org/drawingml/2006/table">
            <a:tbl>
              <a:tblPr firstRow="1" firstCol="1" bandRow="1"/>
              <a:tblGrid>
                <a:gridCol w="70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неДЕС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1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655322"/>
              </p:ext>
            </p:extLst>
          </p:nvPr>
        </p:nvGraphicFramePr>
        <p:xfrm>
          <a:off x="228601" y="904712"/>
          <a:ext cx="4800599" cy="45567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73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9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8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83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Екологічний статус-клас  (ESC)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Екологічні оціночні індекси EEI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Питома поверхня трьох домінантів,</a:t>
                      </a:r>
                      <a:r>
                        <a:rPr lang="uk-UA" sz="10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(S/W)</a:t>
                      </a:r>
                      <a:r>
                        <a:rPr lang="uk-UA" sz="1000" kern="12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3Dp</a:t>
                      </a: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,м</a:t>
                      </a:r>
                      <a:r>
                        <a:rPr lang="uk-UA" sz="10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· кг</a:t>
                      </a:r>
                      <a:r>
                        <a:rPr lang="uk-UA" sz="10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Відносна екологічна якість EQR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Питома поверхня угруповання,</a:t>
                      </a: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(S/W)</a:t>
                      </a:r>
                      <a:r>
                        <a:rPr lang="uk-UA" sz="1000" kern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,м</a:t>
                      </a:r>
                      <a:r>
                        <a:rPr lang="uk-UA" sz="10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· кг</a:t>
                      </a:r>
                      <a:r>
                        <a:rPr lang="uk-UA" sz="10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Відносна екологічна якість EQR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Індекс поверхні фітоценозу SI</a:t>
                      </a:r>
                      <a:r>
                        <a:rPr lang="uk-UA" sz="1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одиниці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Відносна екологічна якість EQR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Відмінний стан чи референційні умови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(S/W)</a:t>
                      </a:r>
                      <a:r>
                        <a:rPr lang="uk-UA" sz="1000" kern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3Dp</a:t>
                      </a: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&lt; 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0.82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(S/W)</a:t>
                      </a:r>
                      <a:r>
                        <a:rPr lang="uk-UA" sz="1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&lt; 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</a:t>
                      </a: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uk-UA" sz="1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  </a:t>
                      </a: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 0.95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–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Добрий стан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≤ (S/W)</a:t>
                      </a:r>
                      <a:r>
                        <a:rPr lang="uk-UA" sz="1000" kern="12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3Dp</a:t>
                      </a:r>
                      <a:r>
                        <a:rPr lang="uk-UA" sz="10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000" kern="12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10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≤ 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(S/W)</a:t>
                      </a:r>
                      <a:r>
                        <a:rPr lang="uk-UA" sz="1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≤ 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≤ 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uk-UA" sz="1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 – Задовільний стан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≤ (S/W)</a:t>
                      </a:r>
                      <a:r>
                        <a:rPr lang="uk-UA" sz="1000" kern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3Dp</a:t>
                      </a: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000" kern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 ≤ </a:t>
                      </a: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(S/W)</a:t>
                      </a:r>
                      <a:r>
                        <a:rPr lang="uk-UA" sz="10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uk-UA" sz="10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≤ 120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≤ 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uk-UA" sz="1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≤ 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Poor  –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Поганий стан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≤ (S/W)</a:t>
                      </a:r>
                      <a:r>
                        <a:rPr lang="uk-UA" sz="1000" kern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3Dp</a:t>
                      </a: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000" kern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 ≤ 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(S/W)</a:t>
                      </a:r>
                      <a:r>
                        <a:rPr lang="uk-UA" sz="1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≤200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 ≤ </a:t>
                      </a:r>
                      <a:r>
                        <a:rPr lang="uk-UA" sz="1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uk-UA" sz="1000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uk-UA" sz="10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≤90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  –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Дуже поганий стан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(S/W)</a:t>
                      </a:r>
                      <a:r>
                        <a:rPr lang="uk-UA" sz="1000" kern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3Dp</a:t>
                      </a: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000" kern="12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(S/W)</a:t>
                      </a:r>
                      <a:r>
                        <a:rPr lang="uk-UA" sz="1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&gt; 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uk-UA" sz="1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uk-UA" sz="10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&gt; 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129659"/>
            <a:ext cx="715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b="1" dirty="0">
                <a:solidFill>
                  <a:prstClr val="black"/>
                </a:solidFill>
              </a:rPr>
              <a:t>БАЗОВА ОЦІНКА БІОЦЕНОЗІВ ТА БІОРІЗНОМАНІТТЯ ДОННИХ ОСЕЛИЩ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21732"/>
            <a:ext cx="324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Критерії для макрофітобентосу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40812772"/>
              </p:ext>
            </p:extLst>
          </p:nvPr>
        </p:nvGraphicFramePr>
        <p:xfrm>
          <a:off x="5562600" y="990600"/>
          <a:ext cx="2992755" cy="230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533965"/>
              </p:ext>
            </p:extLst>
          </p:nvPr>
        </p:nvGraphicFramePr>
        <p:xfrm>
          <a:off x="5181600" y="3276600"/>
          <a:ext cx="3886200" cy="3189732"/>
        </p:xfrm>
        <a:graphic>
          <a:graphicData uri="http://schemas.openxmlformats.org/drawingml/2006/table">
            <a:tbl>
              <a:tblPr firstRow="1" firstCol="1" bandRow="1"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Морфофункціональні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показники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Номера станцій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Біомаса, кг · м</a:t>
                      </a:r>
                      <a:r>
                        <a:rPr lang="uk-UA" sz="14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1.477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S/W</a:t>
                      </a:r>
                      <a:r>
                        <a:rPr lang="uk-UA" sz="1400" kern="1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uk-UA" sz="14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· кг</a:t>
                      </a:r>
                      <a:r>
                        <a:rPr lang="uk-UA" sz="14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S/W</a:t>
                      </a:r>
                      <a:r>
                        <a:rPr lang="uk-UA" sz="1400" kern="1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3Dp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</a:t>
                      </a:r>
                      <a:r>
                        <a:rPr lang="uk-UA" sz="14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· кг</a:t>
                      </a:r>
                      <a:r>
                        <a:rPr lang="uk-UA" sz="14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7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7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uk-UA" sz="1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одиниці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72200" y="521732"/>
            <a:ext cx="230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Оцінки за критеріями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5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3363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Оцінка стану китоподібних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30985"/>
            <a:ext cx="5337487" cy="463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Загальна чисельність, щільність та поширення</a:t>
            </a:r>
            <a:endParaRPr lang="ru-RU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094382"/>
            <a:ext cx="69066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китоподібних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ПЗЧМ</a:t>
            </a: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склали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Морська свиня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6713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27,57; 95%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3888 - 11591);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Звичайний дельфін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24057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30,62; 95%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13163 - 43968);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Афаліна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15096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22,19; 95%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9727-23428).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422002"/>
            <a:ext cx="4795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/>
              <a:t>Поширення</a:t>
            </a:r>
            <a:r>
              <a:rPr lang="ru-RU" i="1" dirty="0"/>
              <a:t> </a:t>
            </a:r>
            <a:r>
              <a:rPr lang="ru-RU" i="1" dirty="0" err="1"/>
              <a:t>китоподібних</a:t>
            </a:r>
            <a:r>
              <a:rPr lang="ru-RU" i="1" dirty="0"/>
              <a:t> у </a:t>
            </a:r>
            <a:r>
              <a:rPr lang="ru-RU" i="1" dirty="0" err="1"/>
              <a:t>відкритому</a:t>
            </a:r>
            <a:r>
              <a:rPr lang="ru-RU" i="1" dirty="0"/>
              <a:t> </a:t>
            </a:r>
            <a:r>
              <a:rPr lang="ru-RU" i="1" dirty="0" err="1"/>
              <a:t>морі</a:t>
            </a:r>
            <a:r>
              <a:rPr lang="ru-RU" i="1" dirty="0"/>
              <a:t>: </a:t>
            </a:r>
            <a:endParaRPr lang="ru-RU" i="1" dirty="0" smtClean="0"/>
          </a:p>
          <a:p>
            <a:r>
              <a:rPr lang="ru-RU" i="1" dirty="0" err="1" smtClean="0"/>
              <a:t>суднові</a:t>
            </a:r>
            <a:r>
              <a:rPr lang="ru-RU" i="1" dirty="0" smtClean="0"/>
              <a:t> </a:t>
            </a:r>
            <a:r>
              <a:rPr lang="ru-RU" i="1" dirty="0" err="1" smtClean="0"/>
              <a:t>спостереження</a:t>
            </a:r>
            <a:endParaRPr lang="ru-RU" i="1" dirty="0"/>
          </a:p>
        </p:txBody>
      </p:sp>
      <p:pic>
        <p:nvPicPr>
          <p:cNvPr id="6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26927"/>
            <a:ext cx="3779576" cy="2787357"/>
          </a:xfrm>
          <a:prstGeom prst="rect">
            <a:avLst/>
          </a:prstGeom>
        </p:spPr>
      </p:pic>
      <p:pic>
        <p:nvPicPr>
          <p:cNvPr id="7" name="Picture 22" descr="D:\1 documents\pasha\Univer\! UkrSCES\D delphis 2017\Dd_64_L_22072017_EVG_87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95" y="2571710"/>
            <a:ext cx="1523555" cy="14274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0811" y="2577641"/>
            <a:ext cx="28802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В 2016-2018 </a:t>
            </a:r>
            <a:r>
              <a:rPr lang="ru-RU" i="1" dirty="0" smtClean="0"/>
              <a:t>роках</a:t>
            </a:r>
          </a:p>
          <a:p>
            <a:r>
              <a:rPr lang="ru-RU" i="1" dirty="0" smtClean="0"/>
              <a:t> </a:t>
            </a:r>
            <a:r>
              <a:rPr lang="ru-RU" i="1" dirty="0" err="1"/>
              <a:t>були</a:t>
            </a:r>
            <a:r>
              <a:rPr lang="ru-RU" i="1" dirty="0"/>
              <a:t> </a:t>
            </a:r>
            <a:r>
              <a:rPr lang="ru-RU" i="1" dirty="0" err="1" smtClean="0"/>
              <a:t>фотоідентифіковані</a:t>
            </a:r>
            <a:endParaRPr lang="ru-RU" i="1" dirty="0" smtClean="0"/>
          </a:p>
          <a:p>
            <a:r>
              <a:rPr lang="ru-RU" i="1" dirty="0" smtClean="0"/>
              <a:t> </a:t>
            </a:r>
            <a:r>
              <a:rPr lang="ru-RU" i="1" dirty="0"/>
              <a:t>27 </a:t>
            </a:r>
            <a:r>
              <a:rPr lang="ru-RU" i="1" dirty="0" err="1" smtClean="0"/>
              <a:t>афалін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405358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до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китоподібних</a:t>
            </a:r>
            <a:r>
              <a:rPr lang="ru-RU" dirty="0"/>
              <a:t> на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Чорного</a:t>
            </a:r>
            <a:r>
              <a:rPr lang="ru-RU" dirty="0"/>
              <a:t> моря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(</a:t>
            </a:r>
            <a:r>
              <a:rPr lang="ru-RU" dirty="0" err="1"/>
              <a:t>близько</a:t>
            </a:r>
            <a:r>
              <a:rPr lang="ru-RU" dirty="0"/>
              <a:t> 80 %) з них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морська</a:t>
            </a:r>
            <a:r>
              <a:rPr lang="ru-RU" dirty="0"/>
              <a:t> </a:t>
            </a:r>
            <a:r>
              <a:rPr lang="ru-RU" dirty="0" err="1"/>
              <a:t>свиня</a:t>
            </a:r>
            <a:r>
              <a:rPr lang="ru-RU" dirty="0"/>
              <a:t> (</a:t>
            </a:r>
            <a:r>
              <a:rPr lang="en-US" dirty="0" err="1"/>
              <a:t>Phocoena</a:t>
            </a:r>
            <a:r>
              <a:rPr lang="en-US" dirty="0"/>
              <a:t> </a:t>
            </a:r>
            <a:r>
              <a:rPr lang="en-US" dirty="0" err="1"/>
              <a:t>phocoena</a:t>
            </a:r>
            <a:r>
              <a:rPr lang="en-US" dirty="0"/>
              <a:t>),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менший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дельфіни</a:t>
            </a:r>
            <a:r>
              <a:rPr lang="ru-RU" dirty="0"/>
              <a:t>: </a:t>
            </a:r>
            <a:r>
              <a:rPr lang="ru-RU" dirty="0" err="1"/>
              <a:t>звичайний</a:t>
            </a:r>
            <a:r>
              <a:rPr lang="ru-RU" dirty="0"/>
              <a:t> (</a:t>
            </a:r>
            <a:r>
              <a:rPr lang="en-US" dirty="0" err="1"/>
              <a:t>Delphinus</a:t>
            </a:r>
            <a:r>
              <a:rPr lang="en-US" dirty="0"/>
              <a:t> </a:t>
            </a:r>
            <a:r>
              <a:rPr lang="en-US" dirty="0" err="1"/>
              <a:t>delphis</a:t>
            </a:r>
            <a:r>
              <a:rPr lang="en-US" dirty="0"/>
              <a:t>) 12 % </a:t>
            </a:r>
            <a:r>
              <a:rPr lang="ru-RU" dirty="0"/>
              <a:t>та </a:t>
            </a:r>
            <a:r>
              <a:rPr lang="ru-RU" dirty="0" err="1"/>
              <a:t>афаліна</a:t>
            </a:r>
            <a:r>
              <a:rPr lang="ru-RU" dirty="0"/>
              <a:t> (</a:t>
            </a:r>
            <a:r>
              <a:rPr lang="en-US" dirty="0" err="1"/>
              <a:t>Tursiops</a:t>
            </a:r>
            <a:r>
              <a:rPr lang="en-US" dirty="0"/>
              <a:t> </a:t>
            </a:r>
            <a:r>
              <a:rPr lang="en-US" dirty="0" err="1"/>
              <a:t>truncatus</a:t>
            </a:r>
            <a:r>
              <a:rPr lang="en-US" dirty="0"/>
              <a:t>) </a:t>
            </a:r>
            <a:r>
              <a:rPr lang="ru-RU" dirty="0" err="1"/>
              <a:t>близько</a:t>
            </a:r>
            <a:r>
              <a:rPr lang="ru-RU" dirty="0"/>
              <a:t> 8 %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965" y="153084"/>
            <a:ext cx="7397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критеріїв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ДЕС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гідробіологічної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складової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розробка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екологічних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цілей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5558" y="1524000"/>
            <a:ext cx="842833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Доброго </a:t>
            </a:r>
            <a:r>
              <a:rPr lang="ru-RU" dirty="0" err="1"/>
              <a:t>екологічного</a:t>
            </a:r>
            <a:r>
              <a:rPr lang="ru-RU" dirty="0"/>
              <a:t> стану (ДЕС) для </a:t>
            </a:r>
            <a:r>
              <a:rPr lang="ru-RU" dirty="0" smtClean="0"/>
              <a:t>гідробіонтів</a:t>
            </a:r>
          </a:p>
          <a:p>
            <a:r>
              <a:rPr lang="ru-RU" dirty="0" smtClean="0"/>
              <a:t> </a:t>
            </a:r>
            <a:r>
              <a:rPr lang="ru-RU" dirty="0" err="1"/>
              <a:t>пелагіалі</a:t>
            </a:r>
            <a:r>
              <a:rPr lang="ru-RU" dirty="0"/>
              <a:t> та бенталі </a:t>
            </a:r>
            <a:r>
              <a:rPr lang="ru-RU" dirty="0" err="1"/>
              <a:t>Чорного</a:t>
            </a:r>
            <a:r>
              <a:rPr lang="ru-RU" dirty="0"/>
              <a:t> моря в межах </a:t>
            </a:r>
            <a:r>
              <a:rPr lang="ru-RU" dirty="0" err="1"/>
              <a:t>виключної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базової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стану </a:t>
            </a:r>
            <a:r>
              <a:rPr lang="ru-RU" dirty="0" err="1"/>
              <a:t>біоценозів</a:t>
            </a:r>
            <a:r>
              <a:rPr lang="ru-RU" dirty="0"/>
              <a:t> </a:t>
            </a:r>
            <a:r>
              <a:rPr lang="ru-RU" dirty="0" err="1"/>
              <a:t>водної</a:t>
            </a:r>
            <a:r>
              <a:rPr lang="ru-RU" dirty="0"/>
              <a:t> </a:t>
            </a:r>
            <a:r>
              <a:rPr lang="ru-RU" dirty="0" err="1"/>
              <a:t>товщі</a:t>
            </a:r>
            <a:r>
              <a:rPr lang="ru-RU" dirty="0"/>
              <a:t> та </a:t>
            </a:r>
            <a:r>
              <a:rPr lang="ru-RU" dirty="0" err="1"/>
              <a:t>донних</a:t>
            </a:r>
            <a:r>
              <a:rPr lang="ru-RU" dirty="0"/>
              <a:t> </a:t>
            </a:r>
            <a:r>
              <a:rPr lang="ru-RU" dirty="0" err="1"/>
              <a:t>угруповань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Чорного</a:t>
            </a:r>
            <a:r>
              <a:rPr lang="ru-RU" dirty="0" smtClean="0"/>
              <a:t> </a:t>
            </a:r>
            <a:r>
              <a:rPr lang="ru-RU" dirty="0"/>
              <a:t>моря в межах </a:t>
            </a:r>
            <a:r>
              <a:rPr lang="ru-RU" dirty="0" err="1"/>
              <a:t>виключної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(</a:t>
            </a:r>
            <a:r>
              <a:rPr lang="ru-RU" dirty="0" err="1"/>
              <a:t>цільові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) </a:t>
            </a:r>
            <a:r>
              <a:rPr lang="ru-RU" dirty="0" err="1" smtClean="0"/>
              <a:t>наступних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гідробіологічних</a:t>
            </a:r>
            <a:r>
              <a:rPr lang="ru-RU" dirty="0"/>
              <a:t> </a:t>
            </a:r>
            <a:r>
              <a:rPr lang="ru-RU" dirty="0" err="1"/>
              <a:t>угруповань</a:t>
            </a:r>
            <a:r>
              <a:rPr lang="ru-RU" dirty="0"/>
              <a:t>:</a:t>
            </a:r>
          </a:p>
          <a:p>
            <a:r>
              <a:rPr lang="ru-RU" dirty="0"/>
              <a:t>•	</a:t>
            </a:r>
            <a:r>
              <a:rPr lang="ru-RU" dirty="0" err="1"/>
              <a:t>Фітопланктон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Мезозоопланктон</a:t>
            </a:r>
            <a:r>
              <a:rPr lang="ru-RU" dirty="0"/>
              <a:t>;</a:t>
            </a:r>
          </a:p>
          <a:p>
            <a:r>
              <a:rPr lang="ru-RU" dirty="0"/>
              <a:t>•	</a:t>
            </a:r>
            <a:r>
              <a:rPr lang="ru-RU" dirty="0" err="1"/>
              <a:t>Хлорофіл</a:t>
            </a:r>
            <a:r>
              <a:rPr lang="ru-RU" dirty="0"/>
              <a:t> –а (</a:t>
            </a:r>
            <a:r>
              <a:rPr lang="ru-RU" dirty="0" err="1"/>
              <a:t>натурні</a:t>
            </a:r>
            <a:r>
              <a:rPr lang="ru-RU" dirty="0"/>
              <a:t> та </a:t>
            </a:r>
            <a:r>
              <a:rPr lang="ru-RU" dirty="0" err="1"/>
              <a:t>супутникові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);</a:t>
            </a:r>
          </a:p>
          <a:p>
            <a:r>
              <a:rPr lang="ru-RU" dirty="0"/>
              <a:t>•	Зообентос;</a:t>
            </a:r>
          </a:p>
          <a:p>
            <a:r>
              <a:rPr lang="ru-RU" dirty="0"/>
              <a:t>•	</a:t>
            </a:r>
            <a:r>
              <a:rPr lang="ru-RU" dirty="0" err="1"/>
              <a:t>Фітобентос</a:t>
            </a:r>
            <a:r>
              <a:rPr lang="ru-RU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2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0" y="873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400" b="1">
                <a:latin typeface="Arial Black" panose="020B0A04020102020204" pitchFamily="34" charset="0"/>
              </a:rPr>
              <a:t>Основні результати</a:t>
            </a:r>
            <a:endParaRPr lang="ru-RU" altLang="ru-RU" sz="2400">
              <a:latin typeface="Arial Black" panose="020B0A04020102020204" pitchFamily="34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84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uk-UA" altLang="ru-RU" sz="10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uk-UA" altLang="ru-RU" sz="10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uk-UA" altLang="ru-RU" sz="10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uk-UA" altLang="ru-RU" sz="10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uk-UA" altLang="ru-RU" sz="10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uk-UA" altLang="ru-RU" sz="10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uk-UA" altLang="ru-RU" sz="10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uk-UA" altLang="ru-RU" sz="10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228600" y="1028700"/>
            <a:ext cx="86106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63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000" dirty="0">
                <a:cs typeface="Times New Roman" panose="02020603050405020304" pitchFamily="18" charset="0"/>
              </a:rPr>
              <a:t>Науково–технічний звіт, який містить базову оцінку, визначення Доброго екологічного стану, розроблені екологічні цілі, спрямовані на поетапне покращення стану біоценозів і біорізноманіття в межах виключної морської економічної зони України відповідно до Директив ЄС (2008/56/ЄС, </a:t>
            </a:r>
            <a:r>
              <a:rPr lang="uk-UA" altLang="ru-RU" sz="2000" dirty="0" smtClean="0">
                <a:cs typeface="Times New Roman" panose="02020603050405020304" pitchFamily="18" charset="0"/>
              </a:rPr>
              <a:t>2008/60/ЄС</a:t>
            </a:r>
            <a:r>
              <a:rPr lang="uk-UA" altLang="ru-RU" sz="2000" dirty="0">
                <a:cs typeface="Times New Roman" panose="02020603050405020304" pitchFamily="18" charset="0"/>
              </a:rPr>
              <a:t>).</a:t>
            </a:r>
          </a:p>
          <a:p>
            <a:pPr algn="just" eaLnBrk="1" hangingPunct="1"/>
            <a:endParaRPr lang="ru-RU" altLang="ru-RU" sz="2000" dirty="0"/>
          </a:p>
          <a:p>
            <a:pPr algn="just"/>
            <a:r>
              <a:rPr lang="uk-UA" altLang="ru-RU" sz="2000" dirty="0">
                <a:cs typeface="Times New Roman" panose="02020603050405020304" pitchFamily="18" charset="0"/>
              </a:rPr>
              <a:t>Результати НДР будуть використані: Мінприроди України, Активним центром з біорізноманіття Чорного моря, Секретаріатом Чорноморської комісії, зацікавленими відомствами,  органами влади,</a:t>
            </a:r>
            <a:endParaRPr lang="ru-RU" altLang="ru-RU" sz="2000" dirty="0"/>
          </a:p>
          <a:p>
            <a:pPr algn="just"/>
            <a:r>
              <a:rPr lang="uk-UA" altLang="ru-RU" sz="2000" dirty="0">
                <a:cs typeface="Times New Roman" panose="02020603050405020304" pitchFamily="18" charset="0"/>
              </a:rPr>
              <a:t>науково–дослідними організаціями, у Національній доповіді про стан  довкілля України, представлені на веб–сайті УкрНЦЕМ.</a:t>
            </a:r>
            <a:endParaRPr lang="en-US" altLang="ru-RU" sz="2000" dirty="0">
              <a:cs typeface="Times New Roman" panose="02020603050405020304" pitchFamily="18" charset="0"/>
            </a:endParaRPr>
          </a:p>
          <a:p>
            <a:pPr algn="just"/>
            <a:endParaRPr lang="uk-UA" altLang="ru-RU" dirty="0"/>
          </a:p>
          <a:p>
            <a:pPr algn="just"/>
            <a:r>
              <a:rPr lang="uk-UA" altLang="ru-RU" dirty="0">
                <a:latin typeface="Times New Roman" panose="02020603050405020304" pitchFamily="18" charset="0"/>
              </a:rPr>
              <a:t>Виконана НДР повністю відповідає Технічному завданню.</a:t>
            </a:r>
            <a:r>
              <a:rPr lang="ru-RU" altLang="ru-RU" dirty="0">
                <a:latin typeface="Times New Roman" panose="02020603050405020304" pitchFamily="18" charset="0"/>
              </a:rPr>
              <a:t> </a:t>
            </a:r>
          </a:p>
          <a:p>
            <a:pPr algn="just"/>
            <a:endParaRPr lang="ru-RU" altLang="ru-RU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400" b="1">
                <a:latin typeface="Arial Black" panose="020B0A04020102020204" pitchFamily="34" charset="0"/>
              </a:rPr>
              <a:t>Актуальність роботи </a:t>
            </a:r>
            <a:endParaRPr lang="ru-RU" altLang="ru-RU" sz="2400">
              <a:latin typeface="Arial Black" panose="020B0A04020102020204" pitchFamily="34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Прямоугольник 2"/>
          <p:cNvSpPr>
            <a:spLocks noChangeArrowheads="1"/>
          </p:cNvSpPr>
          <p:nvPr/>
        </p:nvSpPr>
        <p:spPr bwMode="auto">
          <a:xfrm>
            <a:off x="0" y="47244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400" b="1">
                <a:latin typeface="Arial Black" panose="020B0A04020102020204" pitchFamily="34" charset="0"/>
              </a:rPr>
              <a:t>Мета роботи</a:t>
            </a:r>
            <a:endParaRPr lang="ru-RU" altLang="ru-RU" sz="2400">
              <a:latin typeface="Arial Black" panose="020B0A04020102020204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8600" y="685800"/>
            <a:ext cx="8686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63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000">
                <a:cs typeface="Times New Roman" panose="02020603050405020304" pitchFamily="18" charset="0"/>
              </a:rPr>
              <a:t>Актуальність роботи обумовлюється  необхідністю розробки Морської стратегії України в межах імплементації Директиви ЄС (2008/56/ЄС) відповідно до Угоди про асоціацію між Україною та Європейським Союзом. На основі аналізу нинішнього стану, змін і тенденцій в стані біоценозів та біорізноманіття Чорного моря, що виникають під впливом антропогенних і природних факторів необхідним є розробка таких складових стратегії, як базова оцінка екологічного стану та статусу екосистем та визначення ДЕС Чорного моря в межах територіальних вод України та виключної морської економічної зони України. В НДР передбачається проведення базової оцінки та визначення ДЕС для індикаторів, пов’язаних із станом біоценозів та біорізноманіття Чорного моря.</a:t>
            </a:r>
            <a:endParaRPr lang="uk-UA" altLang="ru-RU" sz="2000"/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28600" y="5334000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000" dirty="0">
                <a:cs typeface="Times New Roman" panose="02020603050405020304" pitchFamily="18" charset="0"/>
              </a:rPr>
              <a:t>Метою НДР є базова оцінка та  визначення ДЕС морського середовища відповідно  до</a:t>
            </a:r>
            <a:r>
              <a:rPr lang="uk-UA" altLang="ru-RU" sz="2000" b="1" i="1" dirty="0"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cs typeface="Times New Roman" panose="02020603050405020304" pitchFamily="18" charset="0"/>
              </a:rPr>
              <a:t>імплементації Директиви ЄС (2008/56/ЄС) за дескрипторами </a:t>
            </a:r>
            <a:r>
              <a:rPr lang="en-US" altLang="ru-RU" sz="2000" dirty="0">
                <a:cs typeface="Times New Roman" panose="02020603050405020304" pitchFamily="18" charset="0"/>
              </a:rPr>
              <a:t>D</a:t>
            </a:r>
            <a:r>
              <a:rPr lang="uk-UA" altLang="ru-RU" sz="2000" dirty="0">
                <a:cs typeface="Times New Roman" panose="02020603050405020304" pitchFamily="18" charset="0"/>
              </a:rPr>
              <a:t>1</a:t>
            </a:r>
            <a:r>
              <a:rPr lang="en-US" altLang="ru-RU" sz="2000" dirty="0">
                <a:cs typeface="Times New Roman" panose="02020603050405020304" pitchFamily="18" charset="0"/>
              </a:rPr>
              <a:t> – D</a:t>
            </a:r>
            <a:r>
              <a:rPr lang="uk-UA" altLang="ru-RU" sz="2000" dirty="0">
                <a:cs typeface="Times New Roman" panose="02020603050405020304" pitchFamily="18" charset="0"/>
              </a:rPr>
              <a:t>4,</a:t>
            </a:r>
            <a:r>
              <a:rPr lang="en-US" altLang="ru-RU" sz="2000" dirty="0">
                <a:cs typeface="Times New Roman" panose="02020603050405020304" pitchFamily="18" charset="0"/>
              </a:rPr>
              <a:t> </a:t>
            </a:r>
            <a:r>
              <a:rPr lang="en-US" altLang="ru-RU" sz="2000" dirty="0" smtClean="0">
                <a:cs typeface="Times New Roman" panose="02020603050405020304" pitchFamily="18" charset="0"/>
              </a:rPr>
              <a:t>D5, D</a:t>
            </a:r>
            <a:r>
              <a:rPr lang="uk-UA" altLang="ru-RU" sz="2000" dirty="0">
                <a:cs typeface="Times New Roman" panose="02020603050405020304" pitchFamily="18" charset="0"/>
              </a:rPr>
              <a:t>6 і </a:t>
            </a:r>
            <a:r>
              <a:rPr lang="en-US" altLang="ru-RU" sz="2000" dirty="0">
                <a:cs typeface="Times New Roman" panose="02020603050405020304" pitchFamily="18" charset="0"/>
              </a:rPr>
              <a:t>D</a:t>
            </a:r>
            <a:r>
              <a:rPr lang="uk-UA" altLang="ru-RU" sz="2000" dirty="0">
                <a:cs typeface="Times New Roman" panose="02020603050405020304" pitchFamily="18" charset="0"/>
              </a:rPr>
              <a:t>8. </a:t>
            </a:r>
            <a:endParaRPr lang="ru-RU" altLang="ru-RU" sz="2000" dirty="0"/>
          </a:p>
          <a:p>
            <a:pPr algn="just"/>
            <a:endParaRPr lang="uk-UA" altLang="ru-RU" sz="2000" dirty="0"/>
          </a:p>
        </p:txBody>
      </p:sp>
    </p:spTree>
    <p:extLst>
      <p:ext uri="{BB962C8B-B14F-4D97-AF65-F5344CB8AC3E}">
        <p14:creationId xmlns:p14="http://schemas.microsoft.com/office/powerpoint/2010/main" val="8892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400" b="1">
                <a:latin typeface="Arial Black" panose="020B0A04020102020204" pitchFamily="34" charset="0"/>
              </a:rPr>
              <a:t>Завдання роботи</a:t>
            </a:r>
            <a:endParaRPr lang="ru-RU" altLang="ru-RU" sz="2400">
              <a:latin typeface="Arial Black" panose="020B0A04020102020204" pitchFamily="34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762000"/>
            <a:ext cx="86868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63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000"/>
              <a:t>1. Базова оцінка стану біоценозів водної товщі Чорного моря</a:t>
            </a:r>
            <a:r>
              <a:rPr lang="uk-UA" altLang="ru-RU" sz="2000"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endParaRPr lang="ru-RU" altLang="ru-RU" sz="2000"/>
          </a:p>
          <a:p>
            <a:pPr algn="just"/>
            <a:r>
              <a:rPr lang="uk-UA" altLang="ru-RU" sz="2000"/>
              <a:t>2. Базова оцінка стану бентосних біоценозів Чорного моря </a:t>
            </a:r>
          </a:p>
          <a:p>
            <a:pPr algn="just"/>
            <a:endParaRPr lang="ru-RU" altLang="ru-RU" sz="2000"/>
          </a:p>
          <a:p>
            <a:pPr algn="just"/>
            <a:r>
              <a:rPr lang="uk-UA" altLang="ru-RU" sz="2000"/>
              <a:t>3. Базова оцінка стану китоподібних Чорного моря.</a:t>
            </a:r>
          </a:p>
          <a:p>
            <a:pPr algn="just"/>
            <a:endParaRPr lang="uk-UA" altLang="ru-RU" sz="2000"/>
          </a:p>
          <a:p>
            <a:pPr algn="just"/>
            <a:r>
              <a:rPr lang="uk-UA" altLang="ru-RU" sz="2000"/>
              <a:t>4.Визначення критеріїв та показників ДЕС гідробіологічної складової. </a:t>
            </a:r>
          </a:p>
          <a:p>
            <a:pPr algn="just"/>
            <a:endParaRPr lang="uk-UA" altLang="ru-RU" sz="2000">
              <a:cs typeface="Times New Roman" panose="02020603050405020304" pitchFamily="18" charset="0"/>
            </a:endParaRPr>
          </a:p>
          <a:p>
            <a:pPr algn="just"/>
            <a:r>
              <a:rPr lang="uk-UA" altLang="ru-RU" sz="2000">
                <a:cs typeface="Times New Roman" panose="02020603050405020304" pitchFamily="18" charset="0"/>
              </a:rPr>
              <a:t>5. Розробка екологічних цілей, спрямованих на поетапне покращення стану біорізноманіття Чорного моря.</a:t>
            </a:r>
            <a:r>
              <a:rPr lang="ru-RU" altLang="ru-RU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96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0735" y="0"/>
            <a:ext cx="8535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Базова</a:t>
            </a:r>
            <a:r>
              <a:rPr lang="ru-RU" sz="2000" b="1" dirty="0" smtClean="0"/>
              <a:t> </a:t>
            </a:r>
            <a:r>
              <a:rPr lang="ru-RU" sz="2000" b="1" dirty="0" err="1"/>
              <a:t>оцінка</a:t>
            </a:r>
            <a:r>
              <a:rPr lang="ru-RU" sz="2000" b="1" dirty="0"/>
              <a:t> стану </a:t>
            </a:r>
            <a:r>
              <a:rPr lang="ru-RU" sz="2000" b="1" dirty="0" err="1"/>
              <a:t>біоценозів</a:t>
            </a:r>
            <a:r>
              <a:rPr lang="ru-RU" sz="2000" b="1" dirty="0"/>
              <a:t> </a:t>
            </a:r>
            <a:r>
              <a:rPr lang="ru-RU" sz="2000" b="1" dirty="0" smtClean="0"/>
              <a:t>та біорізноманіття </a:t>
            </a:r>
            <a:r>
              <a:rPr lang="ru-RU" sz="2000" b="1" dirty="0" err="1" smtClean="0"/>
              <a:t>водної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товщі</a:t>
            </a:r>
            <a:r>
              <a:rPr lang="ru-RU" sz="2000" b="1" dirty="0" smtClean="0"/>
              <a:t> 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(КРИТЕРІЇ)</a:t>
            </a:r>
            <a:endParaRPr lang="ru-RU" sz="20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076284"/>
              </p:ext>
            </p:extLst>
          </p:nvPr>
        </p:nvGraphicFramePr>
        <p:xfrm>
          <a:off x="152400" y="1277314"/>
          <a:ext cx="4495799" cy="2258187"/>
        </p:xfrm>
        <a:graphic>
          <a:graphicData uri="http://schemas.openxmlformats.org/drawingml/2006/table">
            <a:tbl>
              <a:tblPr firstRow="1" firstCol="1" bandRow="1"/>
              <a:tblGrid>
                <a:gridCol w="145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морського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середовища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Дуже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Помірний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Поганий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Дуже поганий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35-55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56-75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Bac:Din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8-6.3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6.3-4.3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4.3-2.3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 Menhinick (1964)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0.19-0.15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0.15-0.09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0.09-0.05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0.05-0.03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0.03-0.01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273469"/>
              </p:ext>
            </p:extLst>
          </p:nvPr>
        </p:nvGraphicFramePr>
        <p:xfrm>
          <a:off x="4791501" y="1031347"/>
          <a:ext cx="4254500" cy="2699004"/>
        </p:xfrm>
        <a:graphic>
          <a:graphicData uri="http://schemas.openxmlformats.org/drawingml/2006/table">
            <a:tbl>
              <a:tblPr firstRow="1" firstCol="1" bandRow="1"/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Прибережжя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Дуже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Помірний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Поганий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Дуже поганий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зима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&lt;1100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1100-1400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1400-2000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2000-4000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&gt;4000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весна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&lt;1400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1400-1700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7400-2500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2500-4700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&gt;4700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літо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&lt;1100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1100-1400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1400-2000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2000-4000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&gt;4000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осінь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&lt;1000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1000-1250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1250-1850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1850-3700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&gt;3700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597932"/>
            <a:ext cx="316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Критерії оцінок фітопланктону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0264" y="94338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Біорізноманіття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74542" y="62871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Біомаса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3886200"/>
            <a:ext cx="1745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Критерії оцінок </a:t>
            </a:r>
          </a:p>
          <a:p>
            <a:r>
              <a:rPr lang="uk-UA" dirty="0" smtClean="0"/>
              <a:t>зоопланктону</a:t>
            </a: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47836"/>
              </p:ext>
            </p:extLst>
          </p:nvPr>
        </p:nvGraphicFramePr>
        <p:xfrm>
          <a:off x="2590800" y="3784589"/>
          <a:ext cx="6077585" cy="3220720"/>
        </p:xfrm>
        <a:graphic>
          <a:graphicData uri="http://schemas.openxmlformats.org/drawingml/2006/table">
            <a:tbl>
              <a:tblPr firstRow="1" firstCol="1" bandRow="1"/>
              <a:tblGrid>
                <a:gridCol w="101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379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Сезон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Відмінний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Середній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Поганий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Дуже поганий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42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Загальна біомаса мезозоопланктону, мг*м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400-300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300-150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150-70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&lt;10(&gt;400)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900-600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600-350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350-200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200-40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&lt;40(&gt;900)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Осінь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350-250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250-150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150-70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&lt;10(&gt;350)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42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Біомаса </a:t>
                      </a: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Noctilucka scintillans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мг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en-US" sz="14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Середьорічна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50-250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250-500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500-2500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&gt;2500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42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Індекс Шеннону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(біорізноманіття)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Середньорічна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&gt;3,5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3,5-2,5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2,5-1,5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1,5-1,0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1253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1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82806"/>
            <a:ext cx="6066046" cy="1725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52400"/>
            <a:ext cx="673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Базова оцінка стану біоценозів та біорізноманіття пелагіалі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701189"/>
            <a:ext cx="322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 показниками фітопланктону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91" y="1182806"/>
            <a:ext cx="26670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61" y="2859903"/>
            <a:ext cx="2991485" cy="10598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455391" y="773231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2016 р.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55390" y="247820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2017 р.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03" y="4055662"/>
            <a:ext cx="2895600" cy="1731058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11" y="3140052"/>
            <a:ext cx="6013150" cy="29766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78" y="5516508"/>
            <a:ext cx="9287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Незважаючи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розбіжності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за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відмітити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тенденцію</a:t>
            </a:r>
            <a:r>
              <a:rPr lang="ru-RU" dirty="0"/>
              <a:t> до </a:t>
            </a:r>
            <a:r>
              <a:rPr lang="ru-RU" dirty="0" err="1"/>
              <a:t>покращання</a:t>
            </a:r>
            <a:r>
              <a:rPr lang="ru-RU" dirty="0"/>
              <a:t> </a:t>
            </a:r>
            <a:r>
              <a:rPr lang="ru-RU" dirty="0" err="1"/>
              <a:t>екологічного</a:t>
            </a:r>
            <a:r>
              <a:rPr lang="ru-RU" dirty="0"/>
              <a:t> стану вод </a:t>
            </a:r>
            <a:r>
              <a:rPr lang="ru-RU" dirty="0" err="1"/>
              <a:t>Чорного</a:t>
            </a:r>
            <a:r>
              <a:rPr lang="ru-RU" dirty="0"/>
              <a:t> моря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угруповання</a:t>
            </a:r>
            <a:r>
              <a:rPr lang="ru-RU" dirty="0"/>
              <a:t> мікроводоростей </a:t>
            </a:r>
            <a:r>
              <a:rPr lang="ru-RU" dirty="0" err="1"/>
              <a:t>відображається</a:t>
            </a:r>
            <a:r>
              <a:rPr lang="ru-RU" dirty="0"/>
              <a:t> у </a:t>
            </a:r>
            <a:r>
              <a:rPr lang="ru-RU" dirty="0" err="1"/>
              <a:t>зменшенні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біомаси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збільшенні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видового </a:t>
            </a:r>
            <a:r>
              <a:rPr lang="ru-RU" dirty="0" err="1"/>
              <a:t>різноманіття</a:t>
            </a:r>
            <a:r>
              <a:rPr lang="ru-RU" dirty="0"/>
              <a:t>, </a:t>
            </a:r>
            <a:r>
              <a:rPr lang="ru-RU" dirty="0" err="1"/>
              <a:t>зменшенні</a:t>
            </a:r>
            <a:r>
              <a:rPr lang="ru-RU" dirty="0"/>
              <a:t> числа та </a:t>
            </a:r>
            <a:r>
              <a:rPr lang="ru-RU" dirty="0" err="1"/>
              <a:t>інтенсивності</a:t>
            </a:r>
            <a:r>
              <a:rPr lang="ru-RU" dirty="0"/>
              <a:t> «</a:t>
            </a:r>
            <a:r>
              <a:rPr lang="ru-RU" dirty="0" err="1"/>
              <a:t>цвітінь</a:t>
            </a:r>
            <a:r>
              <a:rPr lang="ru-RU" dirty="0"/>
              <a:t>».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9" y="-23867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7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2345" y="180576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662807" y="186689"/>
            <a:ext cx="6801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Базова оцінка стану біоценозів та біорізноманіття пелагіалі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13557" y="526071"/>
            <a:ext cx="451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 показниками зоопланктону (2016 – 2017)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63103"/>
              </p:ext>
            </p:extLst>
          </p:nvPr>
        </p:nvGraphicFramePr>
        <p:xfrm>
          <a:off x="0" y="1084068"/>
          <a:ext cx="6324600" cy="1844548"/>
        </p:xfrm>
        <a:graphic>
          <a:graphicData uri="http://schemas.openxmlformats.org/drawingml/2006/table">
            <a:tbl>
              <a:tblPr firstRow="1" firstCol="1" bandRow="1"/>
              <a:tblGrid>
                <a:gridCol w="1488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4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Регіон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Весна,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мг*м</a:t>
                      </a:r>
                      <a:r>
                        <a:rPr lang="ru-RU" sz="1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Літо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мг*м</a:t>
                      </a:r>
                      <a:r>
                        <a:rPr lang="ru-RU" sz="1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Осінь,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мг*м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Середнє за рік, мг*м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Центральний 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133,48±114,18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80,86±112,07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Змішані води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110,5 ±142,8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263,4 ±313,34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84,7±118,24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118,8±235,58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Дніпровський 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 ±6,25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225,8 ±179,92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117,0±150,09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Дністровський 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7,86 ±7,36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144,32±158,88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76,09±110,67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Дунайський 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18,77 ±33,97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352,61±124,06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241,34±342,32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204,24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±214,2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151749"/>
              </p:ext>
            </p:extLst>
          </p:nvPr>
        </p:nvGraphicFramePr>
        <p:xfrm>
          <a:off x="2048474" y="2981719"/>
          <a:ext cx="6324600" cy="1844548"/>
        </p:xfrm>
        <a:graphic>
          <a:graphicData uri="http://schemas.openxmlformats.org/drawingml/2006/table">
            <a:tbl>
              <a:tblPr firstRow="1" firstCol="1" bandRow="1"/>
              <a:tblGrid>
                <a:gridCol w="1488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4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5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Регіон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Весна,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мг*м</a:t>
                      </a:r>
                      <a:r>
                        <a:rPr lang="ru-RU" sz="1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Літо,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мг*м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Осінь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мг*м</a:t>
                      </a:r>
                      <a:r>
                        <a:rPr lang="ru-RU" sz="1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Середнє за рік, мг*м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Центральний 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19,91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83,71±65,83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51,81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±64,98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Змішані води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4,2±7,2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184,64±57,6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11,86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±20,49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26,14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±38,91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Дніпровський 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0,004±0,022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1,21±1,3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0,77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±2,0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Дністровський 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0,362±0,348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0,005±0,01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0,65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±1,48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Дунайський 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1,143±0,862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0,0±0,0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42,36±111,4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±20,45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7883" y="3048000"/>
            <a:ext cx="130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N.scintillans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28688" y="710737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Біомаса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774555"/>
              </p:ext>
            </p:extLst>
          </p:nvPr>
        </p:nvGraphicFramePr>
        <p:xfrm>
          <a:off x="0" y="4876800"/>
          <a:ext cx="6232308" cy="1472184"/>
        </p:xfrm>
        <a:graphic>
          <a:graphicData uri="http://schemas.openxmlformats.org/drawingml/2006/table">
            <a:tbl>
              <a:tblPr firstRow="1" firstCol="1" bandRow="1"/>
              <a:tblGrid>
                <a:gridCol w="158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Регіон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Осінь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Середнє за рік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Центральний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1,458±0,275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1,607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±0,275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Змішані води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1,116±0,557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1,001±0,735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1,905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±0,312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1,175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±0,614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Дніпровський 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0,828±0,272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1,305±0,692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1,745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±0,172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1,11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±0,639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Дністровський 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1683±0,194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Дунайський 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1,606±0,268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1,839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±0,935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1,722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±0,725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021" y="4191000"/>
            <a:ext cx="1925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Індекс </a:t>
            </a:r>
            <a:r>
              <a:rPr lang="uk-UA" dirty="0" err="1" smtClean="0"/>
              <a:t>Шенонну</a:t>
            </a:r>
            <a:endParaRPr lang="uk-UA" dirty="0" smtClean="0"/>
          </a:p>
          <a:p>
            <a:r>
              <a:rPr lang="uk-UA" dirty="0" smtClean="0"/>
              <a:t> (біорізноманіття)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4791506"/>
            <a:ext cx="31291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Показник</a:t>
            </a:r>
            <a:r>
              <a:rPr lang="ru-RU" dirty="0" smtClean="0"/>
              <a:t> </a:t>
            </a:r>
            <a:r>
              <a:rPr lang="ru-RU" dirty="0" err="1" smtClean="0"/>
              <a:t>біомаси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демонструє</a:t>
            </a:r>
            <a:r>
              <a:rPr lang="ru-RU" dirty="0" smtClean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низькі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значення</a:t>
            </a:r>
            <a:r>
              <a:rPr lang="ru-RU" dirty="0"/>
              <a:t>, </a:t>
            </a:r>
            <a:r>
              <a:rPr lang="ru-RU" dirty="0" err="1" smtClean="0"/>
              <a:t>низьким</a:t>
            </a:r>
            <a:r>
              <a:rPr lang="ru-RU" dirty="0" smtClean="0"/>
              <a:t> є</a:t>
            </a:r>
          </a:p>
          <a:p>
            <a:r>
              <a:rPr lang="ru-RU" dirty="0" err="1" smtClean="0"/>
              <a:t>різноманіття</a:t>
            </a:r>
            <a:r>
              <a:rPr lang="ru-RU" dirty="0"/>
              <a:t>. </a:t>
            </a:r>
            <a:r>
              <a:rPr lang="ru-RU" dirty="0" err="1" smtClean="0"/>
              <a:t>Добрим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показником</a:t>
            </a:r>
            <a:r>
              <a:rPr lang="ru-RU" dirty="0" smtClean="0"/>
              <a:t> є </a:t>
            </a:r>
            <a:r>
              <a:rPr lang="ru-RU" dirty="0" err="1"/>
              <a:t>низький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en-US" dirty="0" err="1"/>
              <a:t>N.scintillans</a:t>
            </a:r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65992131"/>
              </p:ext>
            </p:extLst>
          </p:nvPr>
        </p:nvGraphicFramePr>
        <p:xfrm>
          <a:off x="5925041" y="1072449"/>
          <a:ext cx="3218959" cy="1975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9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34722"/>
            <a:ext cx="6801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2000" b="1" dirty="0">
                <a:solidFill>
                  <a:prstClr val="black"/>
                </a:solidFill>
              </a:rPr>
              <a:t>Базова оцінка стану біоценозів та біорізноманіття пелагіалі</a:t>
            </a:r>
            <a:endParaRPr lang="ru-RU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074506"/>
              </p:ext>
            </p:extLst>
          </p:nvPr>
        </p:nvGraphicFramePr>
        <p:xfrm>
          <a:off x="304800" y="1371600"/>
          <a:ext cx="8229599" cy="171754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1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99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Високий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Помірний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Низький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Поганий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Прибережжя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0.9-1.5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1.5-3.1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3.1-7.0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&gt;7.0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Зона змішаних вод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0.7-1.2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1.2-2.5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2.5-5.5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&gt;5.5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1-0.80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0.80-0.63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0.63-0.43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0.43-0.23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0.23-0.0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914400"/>
            <a:ext cx="680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Хлорофіл – а (натурні спостереження)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Moncheva</a:t>
            </a:r>
            <a:r>
              <a:rPr lang="en-US" spc="-3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&amp;</a:t>
            </a:r>
            <a:r>
              <a:rPr lang="uk-UA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Boicenco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uk-UA" spc="-4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2011)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40683" y="545068"/>
            <a:ext cx="169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Критерії оцінки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0999" y="3560802"/>
            <a:ext cx="673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Хлорофіл – а (супутникові данні) (Звіт УкрНЦЕМ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Baltic2Black, 2012)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0434" y="3950606"/>
            <a:ext cx="6500497" cy="1284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Електронний ресурс - режим доступу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ec.europa.eu/environment/marine/international-cooperation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regional-sea-conventions/bucharest/pdf/Baltic2Black%20report.pdf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9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1520" y="-9984"/>
            <a:ext cx="6801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2000" b="1" dirty="0">
                <a:solidFill>
                  <a:prstClr val="black"/>
                </a:solidFill>
              </a:rPr>
              <a:t>Базова оцінка стану біоценозів та біорізноманіття пелагіалі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6" name="image56.png" descr="C:\Users\Светлана\Documents\Проекты\PMA 2017\рисунки Украинский\Хлорофилл межгодовой по районам 201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733800" y="533398"/>
            <a:ext cx="5257800" cy="6105525"/>
          </a:xfrm>
          <a:prstGeom prst="rect">
            <a:avLst/>
          </a:prstGeom>
          <a:ln/>
        </p:spPr>
      </p:pic>
      <p:sp>
        <p:nvSpPr>
          <p:cNvPr id="7" name="TextBox 6"/>
          <p:cNvSpPr txBox="1"/>
          <p:nvPr/>
        </p:nvSpPr>
        <p:spPr>
          <a:xfrm>
            <a:off x="152400" y="908504"/>
            <a:ext cx="36987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 значення концентрації хлорофілу-а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районах шельфу України в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Чорному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 Азовському морях складають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в Дніпро-Бузькому 7,7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мкг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 дм</a:t>
            </a:r>
            <a:r>
              <a:rPr lang="uk-UA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Дунайському 5,9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мкг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дм</a:t>
            </a:r>
            <a:r>
              <a:rPr lang="uk-UA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Дністровському 5,7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мкг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 дм</a:t>
            </a:r>
            <a:r>
              <a:rPr lang="uk-UA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Каркінітській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затокі 3,9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мкг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 дм</a:t>
            </a:r>
            <a:r>
              <a:rPr lang="uk-UA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зоні змішування - 1,9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мкг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/дм</a:t>
            </a:r>
            <a:r>
              <a:rPr lang="uk-UA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в центральному районі 0,84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мкг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 дм</a:t>
            </a:r>
            <a:r>
              <a:rPr lang="uk-UA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в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Каламітській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затокі 0,81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мкг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 дм</a:t>
            </a:r>
            <a:r>
              <a:rPr lang="uk-UA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в відкритих районах моря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шельфі Південного Криму 0,63 - 0,85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мкг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 дм</a:t>
            </a:r>
            <a:r>
              <a:rPr lang="uk-UA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Азовському морі 13,3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мкг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 дм</a:t>
            </a:r>
            <a:r>
              <a:rPr lang="uk-UA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5280" y="383146"/>
            <a:ext cx="337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Хлорофіл – а (супутникові данні)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05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6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614978"/>
              </p:ext>
            </p:extLst>
          </p:nvPr>
        </p:nvGraphicFramePr>
        <p:xfrm>
          <a:off x="200210" y="1186338"/>
          <a:ext cx="8229599" cy="12268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78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48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сезон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Середнє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зима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весна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осінь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909044"/>
              </p:ext>
            </p:extLst>
          </p:nvPr>
        </p:nvGraphicFramePr>
        <p:xfrm>
          <a:off x="200210" y="2667000"/>
          <a:ext cx="8229599" cy="318973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78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8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Місяць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Середнє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76200"/>
            <a:ext cx="68012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2000" b="1" dirty="0">
                <a:solidFill>
                  <a:prstClr val="black"/>
                </a:solidFill>
              </a:rPr>
              <a:t>Базова оцінка стану біоценозів та біорізноманіття пелагіалі</a:t>
            </a:r>
            <a:endParaRPr lang="ru-RU" sz="20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753308"/>
            <a:ext cx="682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Хлорофіл – а (натурні спостереження) ОЦІНКА СТАНУ ПРИБЕРЕЖЖЯ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5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1762</Words>
  <Application>Microsoft Office PowerPoint</Application>
  <PresentationFormat>Экран (4:3)</PresentationFormat>
  <Paragraphs>620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Office Theme</vt:lpstr>
      <vt:lpstr>Міністерство екології та природних ресурсів України  НАУКОВО-ДОСЛІДНА УСТАНОВА  «УКРАЇНСЬКИЙ НАУКОВИЙ ЦЕНТР ЕКОЛОГІЇ МОРЯ»  (УКРНЦЕМ)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Исследования морских млекопитающих</dc:title>
  <dc:creator>acer</dc:creator>
  <cp:lastModifiedBy>Administrator</cp:lastModifiedBy>
  <cp:revision>70</cp:revision>
  <dcterms:created xsi:type="dcterms:W3CDTF">2006-08-16T00:00:00Z</dcterms:created>
  <dcterms:modified xsi:type="dcterms:W3CDTF">2019-02-15T09:10:53Z</dcterms:modified>
</cp:coreProperties>
</file>