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303" r:id="rId2"/>
    <p:sldId id="304" r:id="rId3"/>
    <p:sldId id="307" r:id="rId4"/>
    <p:sldId id="275" r:id="rId5"/>
    <p:sldId id="310" r:id="rId6"/>
    <p:sldId id="311" r:id="rId7"/>
    <p:sldId id="305" r:id="rId8"/>
    <p:sldId id="308" r:id="rId9"/>
    <p:sldId id="300" r:id="rId10"/>
    <p:sldId id="279" r:id="rId11"/>
    <p:sldId id="309" r:id="rId12"/>
    <p:sldId id="312" r:id="rId13"/>
    <p:sldId id="313" r:id="rId14"/>
    <p:sldId id="314" r:id="rId15"/>
    <p:sldId id="315" r:id="rId16"/>
    <p:sldId id="306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43"/>
  </p:normalViewPr>
  <p:slideViewPr>
    <p:cSldViewPr>
      <p:cViewPr varScale="1">
        <p:scale>
          <a:sx n="86" d="100"/>
          <a:sy n="86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953B8-7A2F-4115-A8E5-5F968DA66601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C584C-CEAE-4753-BE8F-77907ED89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89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7F-AF7D-4F45-A7AB-83070FA5416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6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7F-AF7D-4F45-A7AB-83070FA5416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1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7F-AF7D-4F45-A7AB-83070FA5416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3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7F-AF7D-4F45-A7AB-83070FA5416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9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7F-AF7D-4F45-A7AB-83070FA5416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7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7F-AF7D-4F45-A7AB-83070FA5416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7F-AF7D-4F45-A7AB-83070FA5416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7F-AF7D-4F45-A7AB-83070FA5416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5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7F-AF7D-4F45-A7AB-83070FA5416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9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7F-AF7D-4F45-A7AB-83070FA5416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3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7F-AF7D-4F45-A7AB-83070FA5416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F117F-AF7D-4F45-A7AB-83070FA5416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7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152400" y="533400"/>
            <a:ext cx="8763000" cy="1708150"/>
          </a:xfrm>
        </p:spPr>
        <p:txBody>
          <a:bodyPr rtlCol="0">
            <a:spAutoFit/>
          </a:bodyPr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uk-UA" sz="1700" b="1" cap="all" dirty="0">
                <a:solidFill>
                  <a:srgbClr val="000000"/>
                </a:solidFill>
                <a:latin typeface="Arial Black" pitchFamily="34" charset="0"/>
                <a:cs typeface="Arial" panose="020B0604020202020204" pitchFamily="34" charset="0"/>
              </a:rPr>
              <a:t>Міністерство екології та природних ресурсів </a:t>
            </a:r>
            <a:r>
              <a:rPr lang="uk-UA" sz="1700" b="1" cap="all" dirty="0" smtClean="0">
                <a:solidFill>
                  <a:srgbClr val="000000"/>
                </a:solidFill>
                <a:latin typeface="Arial Black" pitchFamily="34" charset="0"/>
                <a:cs typeface="Arial" panose="020B0604020202020204" pitchFamily="34" charset="0"/>
              </a:rPr>
              <a:t>України</a:t>
            </a:r>
            <a:br>
              <a:rPr lang="uk-UA" sz="1700" b="1" cap="all" dirty="0" smtClean="0">
                <a:solidFill>
                  <a:srgbClr val="00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1700" b="1" cap="all" dirty="0" smtClean="0">
                <a:solidFill>
                  <a:srgbClr val="00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1700" b="1" cap="all" dirty="0" smtClean="0">
                <a:solidFill>
                  <a:srgbClr val="00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1800" b="1" dirty="0" smtClean="0">
                <a:solidFill>
                  <a:srgbClr val="000000"/>
                </a:solidFill>
                <a:latin typeface="Arial Black" pitchFamily="34" charset="0"/>
                <a:cs typeface="Arial" panose="020B0604020202020204" pitchFamily="34" charset="0"/>
              </a:rPr>
              <a:t>НАУКОВО-ДОСЛІДНА </a:t>
            </a:r>
            <a:r>
              <a:rPr lang="uk-UA" sz="1800" b="1" dirty="0">
                <a:solidFill>
                  <a:srgbClr val="000000"/>
                </a:solidFill>
                <a:latin typeface="Arial Black" pitchFamily="34" charset="0"/>
                <a:cs typeface="Arial" panose="020B0604020202020204" pitchFamily="34" charset="0"/>
              </a:rPr>
              <a:t>УСТАНОВА </a:t>
            </a:r>
            <a:br>
              <a:rPr lang="uk-UA" sz="1800" b="1" dirty="0">
                <a:solidFill>
                  <a:srgbClr val="00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1800" b="1" dirty="0">
                <a:latin typeface="Arial Black" pitchFamily="34" charset="0"/>
                <a:ea typeface="Times New Roman" pitchFamily="18" charset="0"/>
                <a:cs typeface="Arial" pitchFamily="34" charset="0"/>
              </a:rPr>
              <a:t>«УКРАЇНСЬКИЙ НАУКОВИЙ ЦЕНТР ЕКОЛОГІЇ МОРЯ» </a:t>
            </a:r>
            <a:br>
              <a:rPr lang="uk-UA" sz="1800" b="1" dirty="0"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lang="uk-UA" sz="1800" b="1" dirty="0">
                <a:latin typeface="Arial Black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uk-UA" sz="1800" b="1" dirty="0" err="1">
                <a:latin typeface="Arial Black" pitchFamily="34" charset="0"/>
                <a:ea typeface="Times New Roman" pitchFamily="18" charset="0"/>
                <a:cs typeface="Arial" pitchFamily="34" charset="0"/>
              </a:rPr>
              <a:t>УКРНЦЕМ</a:t>
            </a:r>
            <a:r>
              <a:rPr lang="uk-UA" sz="1800" b="1" dirty="0"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/>
            </a:r>
            <a:br>
              <a:rPr lang="uk-UA" sz="1800" b="1" dirty="0">
                <a:latin typeface="Arial" pitchFamily="34" charset="0"/>
                <a:cs typeface="Arial" pitchFamily="34" charset="0"/>
              </a:rPr>
            </a:br>
            <a:endParaRPr lang="ru-RU" sz="1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6513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Прямоугольник 9"/>
          <p:cNvSpPr>
            <a:spLocks noChangeArrowheads="1"/>
          </p:cNvSpPr>
          <p:nvPr/>
        </p:nvSpPr>
        <p:spPr bwMode="auto">
          <a:xfrm>
            <a:off x="3016250" y="3244850"/>
            <a:ext cx="311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>
                <a:solidFill>
                  <a:schemeClr val="bg1"/>
                </a:solidFill>
              </a:rPr>
              <a:t>Відповідальні виконавці:</a:t>
            </a: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053" name="Прямоугольник 10"/>
          <p:cNvSpPr>
            <a:spLocks noChangeArrowheads="1"/>
          </p:cNvSpPr>
          <p:nvPr/>
        </p:nvSpPr>
        <p:spPr bwMode="auto">
          <a:xfrm>
            <a:off x="3016250" y="3244850"/>
            <a:ext cx="1814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>
                <a:solidFill>
                  <a:schemeClr val="bg1"/>
                </a:solidFill>
              </a:rPr>
              <a:t>Відповідальні</a:t>
            </a: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228600" y="1981200"/>
            <a:ext cx="868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Arial Black" panose="020B0A04020102020204" pitchFamily="34" charset="0"/>
              </a:rPr>
              <a:t>Тема № 4 «</a:t>
            </a:r>
            <a:r>
              <a:rPr lang="uk-UA" altLang="ru-RU" sz="2400">
                <a:latin typeface="Arial Black" panose="020B0A04020102020204" pitchFamily="34" charset="0"/>
              </a:rPr>
              <a:t>Розроблення Програми державного екологічного моніторингу морів України на 2019-2025 рр. відповідно до вимог Директив ЄС 2008/56/ЄС, 2008/105/ЄС</a:t>
            </a:r>
            <a:r>
              <a:rPr lang="ru-RU" altLang="ru-RU" sz="2400" b="1">
                <a:latin typeface="Arial Black" panose="020B0A04020102020204" pitchFamily="34" charset="0"/>
              </a:rPr>
              <a:t>»</a:t>
            </a: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5105400" y="3810000"/>
            <a:ext cx="3733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dirty="0">
                <a:latin typeface="Arial Black" panose="020B0A04020102020204" pitchFamily="34" charset="0"/>
              </a:rPr>
              <a:t>Науковий керівник:</a:t>
            </a:r>
          </a:p>
          <a:p>
            <a:pPr eaLnBrk="1" hangingPunct="1"/>
            <a:r>
              <a:rPr lang="uk-UA" altLang="ru-RU" dirty="0" err="1"/>
              <a:t>Коморін</a:t>
            </a:r>
            <a:r>
              <a:rPr lang="uk-UA" altLang="ru-RU" dirty="0"/>
              <a:t> В.М., </a:t>
            </a:r>
            <a:r>
              <a:rPr lang="uk-UA" altLang="ru-RU" dirty="0" err="1"/>
              <a:t>к.геогр.н</a:t>
            </a:r>
            <a:r>
              <a:rPr lang="uk-UA" altLang="ru-RU" dirty="0"/>
              <a:t>., </a:t>
            </a:r>
            <a:r>
              <a:rPr lang="uk-UA" altLang="ru-RU" dirty="0" err="1"/>
              <a:t>с.н.с</a:t>
            </a:r>
            <a:r>
              <a:rPr lang="uk-UA" altLang="ru-RU" dirty="0"/>
              <a:t>. </a:t>
            </a:r>
            <a:r>
              <a:rPr lang="uk-UA" altLang="ru-RU" b="1" dirty="0">
                <a:latin typeface="Arial Black" panose="020B0A04020102020204" pitchFamily="34" charset="0"/>
              </a:rPr>
              <a:t>Відповідальні виконавці:</a:t>
            </a:r>
          </a:p>
          <a:p>
            <a:pPr eaLnBrk="1" hangingPunct="1"/>
            <a:r>
              <a:rPr lang="uk-UA" altLang="ru-RU" dirty="0" err="1"/>
              <a:t>Ковалишина</a:t>
            </a:r>
            <a:r>
              <a:rPr lang="uk-UA" altLang="ru-RU" dirty="0"/>
              <a:t> С.П., </a:t>
            </a:r>
            <a:r>
              <a:rPr lang="uk-UA" altLang="ru-RU" dirty="0" err="1"/>
              <a:t>к.б.н</a:t>
            </a:r>
            <a:r>
              <a:rPr lang="uk-UA" altLang="ru-RU" dirty="0"/>
              <a:t>.</a:t>
            </a:r>
            <a:endParaRPr lang="ru-RU" altLang="ru-RU" dirty="0"/>
          </a:p>
          <a:p>
            <a:pPr eaLnBrk="1" hangingPunct="1"/>
            <a:r>
              <a:rPr lang="uk-UA" altLang="ru-RU" dirty="0" err="1"/>
              <a:t>Чужекова</a:t>
            </a:r>
            <a:r>
              <a:rPr lang="uk-UA" altLang="ru-RU" dirty="0"/>
              <a:t> Т.В, </a:t>
            </a:r>
            <a:r>
              <a:rPr lang="uk-UA" altLang="ru-RU" dirty="0" err="1"/>
              <a:t>к.б.н</a:t>
            </a:r>
            <a:r>
              <a:rPr lang="uk-UA" altLang="ru-RU" dirty="0"/>
              <a:t>.</a:t>
            </a:r>
            <a:endParaRPr lang="ru-RU" altLang="ru-RU" dirty="0"/>
          </a:p>
          <a:p>
            <a:pPr eaLnBrk="1" hangingPunct="1"/>
            <a:r>
              <a:rPr lang="uk-UA" altLang="ru-RU" dirty="0"/>
              <a:t>Вишнякова К.О., </a:t>
            </a:r>
            <a:r>
              <a:rPr lang="uk-UA" altLang="ru-RU" dirty="0" err="1"/>
              <a:t>к.б.н</a:t>
            </a:r>
            <a:r>
              <a:rPr lang="uk-UA" altLang="ru-RU" dirty="0"/>
              <a:t>.</a:t>
            </a:r>
            <a:endParaRPr lang="ru-RU" altLang="ru-RU" dirty="0"/>
          </a:p>
          <a:p>
            <a:pPr eaLnBrk="1" hangingPunct="1"/>
            <a:r>
              <a:rPr lang="uk-UA" altLang="ru-RU" dirty="0"/>
              <a:t>Теренько Г.В. </a:t>
            </a:r>
            <a:r>
              <a:rPr lang="uk-UA" altLang="ru-RU" dirty="0" err="1"/>
              <a:t>к.б.н</a:t>
            </a:r>
            <a:r>
              <a:rPr lang="uk-UA" altLang="ru-RU" dirty="0"/>
              <a:t>, Качалов О.Г.</a:t>
            </a:r>
            <a:endParaRPr lang="ru-RU" altLang="ru-RU" dirty="0"/>
          </a:p>
          <a:p>
            <a:pPr eaLnBrk="1" hangingPunct="1"/>
            <a:r>
              <a:rPr lang="uk-UA" altLang="ru-RU" dirty="0"/>
              <a:t>Український В.В., к. </a:t>
            </a:r>
            <a:r>
              <a:rPr lang="uk-UA" altLang="ru-RU" dirty="0" err="1"/>
              <a:t>геогр</a:t>
            </a:r>
            <a:r>
              <a:rPr lang="uk-UA" altLang="ru-RU" dirty="0"/>
              <a:t>.. н.</a:t>
            </a:r>
            <a:endParaRPr lang="ru-RU" altLang="ru-RU" dirty="0"/>
          </a:p>
          <a:p>
            <a:pPr eaLnBrk="1" hangingPunct="1"/>
            <a:r>
              <a:rPr lang="uk-UA" altLang="ru-RU" dirty="0" err="1"/>
              <a:t>Диханов</a:t>
            </a:r>
            <a:r>
              <a:rPr lang="uk-UA" altLang="ru-RU" dirty="0"/>
              <a:t> Ю.М., </a:t>
            </a:r>
            <a:r>
              <a:rPr lang="uk-UA" altLang="ru-RU" dirty="0" err="1"/>
              <a:t>Деньга</a:t>
            </a:r>
            <a:r>
              <a:rPr lang="uk-UA" altLang="ru-RU" dirty="0"/>
              <a:t> Ю.М. </a:t>
            </a:r>
            <a:endParaRPr lang="ru-RU" altLang="ru-RU" dirty="0"/>
          </a:p>
          <a:p>
            <a:pPr eaLnBrk="1" hangingPunct="1"/>
            <a:r>
              <a:rPr lang="uk-UA" altLang="ru-RU" dirty="0" err="1"/>
              <a:t>Трет</a:t>
            </a:r>
            <a:r>
              <a:rPr lang="en-US" altLang="ru-RU" dirty="0"/>
              <a:t>’</a:t>
            </a:r>
            <a:r>
              <a:rPr lang="uk-UA" altLang="ru-RU" dirty="0"/>
              <a:t>як І.П.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259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402" y="326819"/>
            <a:ext cx="8229600" cy="857250"/>
          </a:xfrm>
        </p:spPr>
        <p:txBody>
          <a:bodyPr>
            <a:normAutofit/>
          </a:bodyPr>
          <a:lstStyle/>
          <a:p>
            <a:r>
              <a:rPr lang="en-GB" altLang="ru-RU" sz="2400" dirty="0" smtClean="0">
                <a:latin typeface="Comic Sans MS" panose="030F0702030302020204" pitchFamily="66" charset="0"/>
              </a:rPr>
              <a:t>D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 </a:t>
            </a:r>
            <a:r>
              <a:rPr lang="en-GB" altLang="ru-RU" sz="2400" dirty="0" smtClean="0">
                <a:latin typeface="Comic Sans MS" panose="030F0702030302020204" pitchFamily="66" charset="0"/>
              </a:rPr>
              <a:t>1, 4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 </a:t>
            </a:r>
            <a:r>
              <a:rPr lang="en-GB" altLang="ru-RU" sz="2400" dirty="0" smtClean="0">
                <a:latin typeface="Comic Sans MS" panose="030F0702030302020204" pitchFamily="66" charset="0"/>
              </a:rPr>
              <a:t>–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Біорізноманіття</a:t>
            </a:r>
            <a:r>
              <a:rPr lang="ru-RU" sz="2400" dirty="0">
                <a:latin typeface="Comic Sans MS" panose="030F0702030302020204" pitchFamily="66" charset="0"/>
              </a:rPr>
              <a:t> - </a:t>
            </a:r>
            <a:r>
              <a:rPr lang="ru-RU" sz="2400" dirty="0" err="1">
                <a:latin typeface="Comic Sans MS" panose="030F0702030302020204" pitchFamily="66" charset="0"/>
              </a:rPr>
              <a:t>Оселища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водної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товщі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endParaRPr lang="en-US" altLang="ru-RU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01752F8-F2D5-41D7-A14A-A9898ADEF870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220" name="Picture 7" descr="http://www.sea.gov.ua/.images/logo.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12700"/>
            <a:ext cx="14287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3948112" y="1684010"/>
            <a:ext cx="52101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uk-UA" sz="2000" b="1" dirty="0"/>
              <a:t>Дескриптор 1:</a:t>
            </a:r>
            <a:r>
              <a:rPr lang="uk-UA" sz="2000" dirty="0"/>
              <a:t> </a:t>
            </a:r>
            <a:endParaRPr lang="uk-UA" sz="2000" dirty="0" smtClean="0"/>
          </a:p>
          <a:p>
            <a:r>
              <a:rPr lang="uk-UA" sz="2000" dirty="0" smtClean="0"/>
              <a:t>1.6</a:t>
            </a:r>
            <a:r>
              <a:rPr lang="uk-UA" sz="2000" dirty="0"/>
              <a:t>. Стан оселищ</a:t>
            </a:r>
            <a:endParaRPr lang="ru-RU" sz="2000" dirty="0"/>
          </a:p>
          <a:p>
            <a:r>
              <a:rPr lang="uk-UA" sz="2000" dirty="0"/>
              <a:t>- Відносна чисельність та/або біомаса (1.6.2)</a:t>
            </a:r>
            <a:endParaRPr lang="ru-RU" sz="2000" dirty="0"/>
          </a:p>
          <a:p>
            <a:r>
              <a:rPr lang="uk-UA" sz="2000" dirty="0"/>
              <a:t>- Фізичні, гідрологічні та хімічні умови (1.6.3).</a:t>
            </a:r>
            <a:endParaRPr lang="ru-RU" sz="2000" dirty="0"/>
          </a:p>
          <a:p>
            <a:r>
              <a:rPr lang="uk-UA" sz="2000" dirty="0"/>
              <a:t>1.7. Структура екосистем</a:t>
            </a:r>
            <a:endParaRPr lang="ru-RU" sz="2000" dirty="0"/>
          </a:p>
          <a:p>
            <a:r>
              <a:rPr lang="uk-UA" sz="2000" dirty="0"/>
              <a:t>- Склад і відносні пропорції компонентів екосистем (оселищ та видів) (1.7.1).</a:t>
            </a:r>
            <a:endParaRPr lang="ru-RU" sz="2000" dirty="0"/>
          </a:p>
          <a:p>
            <a:r>
              <a:rPr lang="uk-UA" sz="2000" b="1" dirty="0"/>
              <a:t>Дескриптор 4</a:t>
            </a:r>
            <a:r>
              <a:rPr lang="uk-UA" sz="2000" dirty="0"/>
              <a:t>: </a:t>
            </a:r>
            <a:endParaRPr lang="uk-UA" sz="2000" dirty="0" smtClean="0"/>
          </a:p>
          <a:p>
            <a:r>
              <a:rPr lang="uk-UA" sz="2000" dirty="0" smtClean="0"/>
              <a:t>4.3</a:t>
            </a:r>
            <a:r>
              <a:rPr lang="uk-UA" sz="2000" dirty="0"/>
              <a:t>. Чисельність / розподіл ключових трофічних груп / видів</a:t>
            </a:r>
            <a:endParaRPr lang="ru-RU" sz="2000" dirty="0"/>
          </a:p>
          <a:p>
            <a:r>
              <a:rPr lang="uk-UA" sz="2000" dirty="0"/>
              <a:t>- Тенденції зміни чисельності окремих функціонально важливих груп/видів (4.3.1).</a:t>
            </a:r>
            <a:endParaRPr lang="ru-RU" sz="2000" dirty="0"/>
          </a:p>
          <a:p>
            <a:pPr eaLnBrk="1" hangingPunct="1"/>
            <a:endParaRPr lang="ru-RU" altLang="ru-RU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097353"/>
              </p:ext>
            </p:extLst>
          </p:nvPr>
        </p:nvGraphicFramePr>
        <p:xfrm>
          <a:off x="447259" y="1826643"/>
          <a:ext cx="3311525" cy="1157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7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EEZ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12-nm zone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Coastal waters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Transitional waters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MSFD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HD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WFD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BSC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8" y="3126562"/>
            <a:ext cx="3645844" cy="264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555625"/>
            <a:ext cx="8229600" cy="641127"/>
          </a:xfrm>
        </p:spPr>
        <p:txBody>
          <a:bodyPr>
            <a:normAutofit fontScale="90000"/>
          </a:bodyPr>
          <a:lstStyle/>
          <a:p>
            <a:r>
              <a:rPr lang="en-GB" altLang="ru-RU" sz="2400" dirty="0" smtClean="0">
                <a:latin typeface="Comic Sans MS" panose="030F0702030302020204" pitchFamily="66" charset="0"/>
              </a:rPr>
              <a:t>D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 </a:t>
            </a:r>
            <a:r>
              <a:rPr lang="en-GB" altLang="ru-RU" sz="2400" dirty="0" smtClean="0">
                <a:latin typeface="Comic Sans MS" panose="030F0702030302020204" pitchFamily="66" charset="0"/>
              </a:rPr>
              <a:t>1, 4</a:t>
            </a:r>
            <a:r>
              <a:rPr lang="uk-UA" altLang="ru-RU" sz="2400" dirty="0" smtClean="0">
                <a:latin typeface="Comic Sans MS" panose="030F0702030302020204" pitchFamily="66" charset="0"/>
              </a:rPr>
              <a:t>, 6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 </a:t>
            </a:r>
            <a:r>
              <a:rPr lang="en-GB" altLang="ru-RU" sz="2400" dirty="0" smtClean="0">
                <a:latin typeface="Comic Sans MS" panose="030F0702030302020204" pitchFamily="66" charset="0"/>
              </a:rPr>
              <a:t>–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 </a:t>
            </a:r>
            <a:r>
              <a:rPr lang="uk-UA" altLang="ru-RU" sz="24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Біорізноманіття</a:t>
            </a:r>
            <a:r>
              <a:rPr lang="uk-UA" altLang="ru-RU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 – оселища морського </a:t>
            </a:r>
            <a:r>
              <a:rPr lang="uk-UA" altLang="ru-RU" sz="24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дна</a:t>
            </a:r>
            <a:r>
              <a:rPr lang="uk-UA" altLang="ru-RU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br>
              <a:rPr lang="uk-UA" altLang="ru-RU" sz="2400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en-US" altLang="ru-RU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01752F8-F2D5-41D7-A14A-A9898ADEF870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220" name="Picture 7" descr="http://www.sea.gov.ua/.images/logo.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12700"/>
            <a:ext cx="14287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3962816" y="892823"/>
            <a:ext cx="5195888" cy="72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uk-UA" sz="1200" b="1" dirty="0"/>
              <a:t>Дескриптор 1:</a:t>
            </a:r>
            <a:r>
              <a:rPr lang="uk-UA" sz="1200" dirty="0"/>
              <a:t> </a:t>
            </a:r>
            <a:endParaRPr lang="uk-UA" sz="1200" dirty="0" smtClean="0"/>
          </a:p>
          <a:p>
            <a:r>
              <a:rPr lang="uk-UA" sz="1200" dirty="0" smtClean="0"/>
              <a:t>1.1</a:t>
            </a:r>
            <a:r>
              <a:rPr lang="uk-UA" sz="1200" dirty="0"/>
              <a:t>. Розподіл видів</a:t>
            </a:r>
            <a:endParaRPr lang="ru-RU" sz="1200" dirty="0"/>
          </a:p>
          <a:p>
            <a:r>
              <a:rPr lang="uk-UA" sz="1200" dirty="0"/>
              <a:t>- Розподільний діапазон (1.1.1)</a:t>
            </a:r>
            <a:endParaRPr lang="ru-RU" sz="1200" dirty="0"/>
          </a:p>
          <a:p>
            <a:r>
              <a:rPr lang="uk-UA" sz="1200" dirty="0"/>
              <a:t>- Розподільна структура в останньому випадку, де це необхідно (1.1.2)</a:t>
            </a:r>
            <a:endParaRPr lang="ru-RU" sz="1200" dirty="0"/>
          </a:p>
          <a:p>
            <a:r>
              <a:rPr lang="uk-UA" sz="1200" dirty="0"/>
              <a:t>- Площа, вкрита </a:t>
            </a:r>
            <a:r>
              <a:rPr lang="uk-UA" sz="1200" dirty="0" smtClean="0"/>
              <a:t>видом (для сидячих/</a:t>
            </a:r>
            <a:r>
              <a:rPr lang="uk-UA" sz="1200" dirty="0" err="1" smtClean="0"/>
              <a:t>бентичних</a:t>
            </a:r>
            <a:r>
              <a:rPr lang="uk-UA" sz="1200" dirty="0" smtClean="0"/>
              <a:t> видів) </a:t>
            </a:r>
            <a:r>
              <a:rPr lang="uk-UA" sz="1200" dirty="0"/>
              <a:t>(1.1.3)</a:t>
            </a:r>
            <a:endParaRPr lang="ru-RU" sz="1200" dirty="0"/>
          </a:p>
          <a:p>
            <a:r>
              <a:rPr lang="uk-UA" sz="1200" dirty="0"/>
              <a:t>1.2. Розмір популяції</a:t>
            </a:r>
            <a:endParaRPr lang="ru-RU" sz="1200" dirty="0"/>
          </a:p>
          <a:p>
            <a:r>
              <a:rPr lang="uk-UA" sz="1200" dirty="0"/>
              <a:t>- Чисельність популяції та / або біомаса, в залежності від ситуації (1.2.1)</a:t>
            </a:r>
            <a:endParaRPr lang="ru-RU" sz="1200" dirty="0"/>
          </a:p>
          <a:p>
            <a:r>
              <a:rPr lang="uk-UA" sz="1200" dirty="0"/>
              <a:t>1.3. Стан популяції</a:t>
            </a:r>
            <a:endParaRPr lang="ru-RU" sz="1200" dirty="0"/>
          </a:p>
          <a:p>
            <a:r>
              <a:rPr lang="uk-UA" sz="1200" dirty="0"/>
              <a:t>-  Демографічні характеристики популяції </a:t>
            </a:r>
            <a:r>
              <a:rPr lang="uk-UA" sz="1200" dirty="0" smtClean="0"/>
              <a:t>(</a:t>
            </a:r>
            <a:r>
              <a:rPr lang="uk-UA" sz="1200" dirty="0"/>
              <a:t>1.3.1) </a:t>
            </a:r>
            <a:endParaRPr lang="ru-RU" sz="1200" dirty="0"/>
          </a:p>
          <a:p>
            <a:r>
              <a:rPr lang="uk-UA" sz="1200" dirty="0" smtClean="0"/>
              <a:t>1.4</a:t>
            </a:r>
            <a:r>
              <a:rPr lang="uk-UA" sz="1200" dirty="0"/>
              <a:t>. Розподіл оселища</a:t>
            </a:r>
            <a:endParaRPr lang="ru-RU" sz="1200" dirty="0"/>
          </a:p>
          <a:p>
            <a:r>
              <a:rPr lang="uk-UA" sz="1200" dirty="0"/>
              <a:t>- Розподільний діапазон (1.4.1)</a:t>
            </a:r>
            <a:endParaRPr lang="ru-RU" sz="1200" dirty="0"/>
          </a:p>
          <a:p>
            <a:r>
              <a:rPr lang="uk-UA" sz="1200" dirty="0"/>
              <a:t>- Розподільна схема/малюнок (1.4.2)</a:t>
            </a:r>
            <a:endParaRPr lang="ru-RU" sz="1200" dirty="0"/>
          </a:p>
          <a:p>
            <a:r>
              <a:rPr lang="uk-UA" sz="1200" dirty="0"/>
              <a:t>1.5. Ступінь оселища</a:t>
            </a:r>
            <a:endParaRPr lang="ru-RU" sz="1200" dirty="0"/>
          </a:p>
          <a:p>
            <a:r>
              <a:rPr lang="uk-UA" sz="1200" dirty="0"/>
              <a:t>- Площа оселища (1.5.1)</a:t>
            </a:r>
            <a:endParaRPr lang="ru-RU" sz="1200" dirty="0"/>
          </a:p>
          <a:p>
            <a:r>
              <a:rPr lang="uk-UA" sz="1200" dirty="0"/>
              <a:t>1.6. Стан оселища</a:t>
            </a:r>
            <a:endParaRPr lang="ru-RU" sz="1200" dirty="0"/>
          </a:p>
          <a:p>
            <a:r>
              <a:rPr lang="uk-UA" sz="1200" dirty="0"/>
              <a:t>- Стан типових видів і угруповань (1.6.1)</a:t>
            </a:r>
            <a:endParaRPr lang="ru-RU" sz="1200" dirty="0"/>
          </a:p>
          <a:p>
            <a:r>
              <a:rPr lang="uk-UA" sz="1200" dirty="0"/>
              <a:t>- Відносна чисельність та / або біомаса, по мірі необхідності (1.6.2)</a:t>
            </a:r>
            <a:endParaRPr lang="ru-RU" sz="1200" dirty="0"/>
          </a:p>
          <a:p>
            <a:r>
              <a:rPr lang="uk-UA" sz="1200" dirty="0"/>
              <a:t>- Фізичні, гідрологічні та хімічні умови (1.6.3).</a:t>
            </a:r>
            <a:endParaRPr lang="ru-RU" sz="1200" dirty="0"/>
          </a:p>
          <a:p>
            <a:r>
              <a:rPr lang="uk-UA" sz="1200" dirty="0" smtClean="0"/>
              <a:t>1.7</a:t>
            </a:r>
            <a:r>
              <a:rPr lang="uk-UA" sz="1200" dirty="0"/>
              <a:t>. </a:t>
            </a:r>
            <a:r>
              <a:rPr lang="uk-UA" sz="1200" dirty="0" err="1"/>
              <a:t>Екосистемна</a:t>
            </a:r>
            <a:r>
              <a:rPr lang="uk-UA" sz="1200" dirty="0"/>
              <a:t> структура</a:t>
            </a:r>
            <a:endParaRPr lang="ru-RU" sz="1200" dirty="0"/>
          </a:p>
          <a:p>
            <a:r>
              <a:rPr lang="uk-UA" sz="1200" dirty="0"/>
              <a:t>- Склад і відносні пропорції компонентів екосистем (оселища та види) (1.7.1)</a:t>
            </a:r>
            <a:endParaRPr lang="ru-RU" sz="1200" dirty="0"/>
          </a:p>
          <a:p>
            <a:r>
              <a:rPr lang="uk-UA" sz="1200" b="1" dirty="0"/>
              <a:t>Дескриптор 4</a:t>
            </a:r>
            <a:r>
              <a:rPr lang="uk-UA" sz="1200" dirty="0"/>
              <a:t>: </a:t>
            </a:r>
            <a:endParaRPr lang="uk-UA" sz="1200" dirty="0" smtClean="0"/>
          </a:p>
          <a:p>
            <a:r>
              <a:rPr lang="uk-UA" sz="1200" dirty="0" smtClean="0"/>
              <a:t>4.3</a:t>
            </a:r>
            <a:r>
              <a:rPr lang="uk-UA" sz="1200" dirty="0"/>
              <a:t>. Чисельність / розподіл ключових трофічних груп / видів</a:t>
            </a:r>
            <a:endParaRPr lang="ru-RU" sz="1200" dirty="0"/>
          </a:p>
          <a:p>
            <a:r>
              <a:rPr lang="uk-UA" sz="1200" dirty="0"/>
              <a:t>- Тенденції чисельності функціонально важливих окремих груп / видів (4.3.1).</a:t>
            </a:r>
            <a:endParaRPr lang="ru-RU" sz="1200" dirty="0"/>
          </a:p>
          <a:p>
            <a:r>
              <a:rPr lang="uk-UA" sz="1200" b="1" dirty="0" smtClean="0"/>
              <a:t>Дескриптор </a:t>
            </a:r>
            <a:r>
              <a:rPr lang="uk-UA" sz="1200" b="1" dirty="0"/>
              <a:t>6</a:t>
            </a:r>
            <a:r>
              <a:rPr lang="uk-UA" sz="1200" dirty="0"/>
              <a:t>: </a:t>
            </a:r>
            <a:endParaRPr lang="uk-UA" sz="1200" dirty="0" smtClean="0"/>
          </a:p>
          <a:p>
            <a:r>
              <a:rPr lang="uk-UA" sz="1200" dirty="0" smtClean="0"/>
              <a:t>6.1</a:t>
            </a:r>
            <a:r>
              <a:rPr lang="uk-UA" sz="1200" dirty="0"/>
              <a:t>. Фізичне ушкодження, з урахуванням характеристик субстрату</a:t>
            </a:r>
            <a:endParaRPr lang="ru-RU" sz="1200" dirty="0"/>
          </a:p>
          <a:p>
            <a:r>
              <a:rPr lang="uk-UA" sz="1200" dirty="0"/>
              <a:t>- Тип, чисельність, біомаса і площа поширення відповідного біогенного субстрату (6.1.1).</a:t>
            </a:r>
            <a:endParaRPr lang="ru-RU" sz="1200" dirty="0"/>
          </a:p>
          <a:p>
            <a:r>
              <a:rPr lang="uk-UA" sz="1200" dirty="0"/>
              <a:t>- Протяжність морського </a:t>
            </a:r>
            <a:r>
              <a:rPr lang="uk-UA" sz="1200" dirty="0" err="1"/>
              <a:t>дна</a:t>
            </a:r>
            <a:r>
              <a:rPr lang="uk-UA" sz="1200" dirty="0"/>
              <a:t> в значній мірі залежать від діяльності людини для різних типів субстратів (6.1.2).</a:t>
            </a:r>
            <a:endParaRPr lang="ru-RU" sz="1200" dirty="0"/>
          </a:p>
          <a:p>
            <a:r>
              <a:rPr lang="uk-UA" sz="1200" dirty="0"/>
              <a:t>6.2 Стан </a:t>
            </a:r>
            <a:r>
              <a:rPr lang="uk-UA" sz="1200" dirty="0" err="1"/>
              <a:t>бентичного</a:t>
            </a:r>
            <a:r>
              <a:rPr lang="uk-UA" sz="1200" dirty="0"/>
              <a:t> </a:t>
            </a:r>
            <a:r>
              <a:rPr lang="uk-UA" sz="1200" dirty="0" smtClean="0"/>
              <a:t>угруповання</a:t>
            </a:r>
          </a:p>
          <a:p>
            <a:endParaRPr lang="uk-UA" sz="1200" dirty="0" smtClean="0"/>
          </a:p>
          <a:p>
            <a:r>
              <a:rPr lang="uk-UA" sz="1200" dirty="0" smtClean="0"/>
              <a:t>- Наявність особливо чутливих і/або толерантних видів (6.2.1)</a:t>
            </a:r>
            <a:endParaRPr lang="ru-RU" sz="1200" dirty="0" smtClean="0"/>
          </a:p>
          <a:p>
            <a:r>
              <a:rPr lang="uk-UA" sz="1200" dirty="0" smtClean="0"/>
              <a:t>- </a:t>
            </a:r>
            <a:r>
              <a:rPr lang="uk-UA" sz="1200" dirty="0" err="1" smtClean="0"/>
              <a:t>Мультіметричні</a:t>
            </a:r>
            <a:r>
              <a:rPr lang="uk-UA" sz="1200" dirty="0" smtClean="0"/>
              <a:t> індекси, що оцінюють стан і функціональність </a:t>
            </a:r>
            <a:r>
              <a:rPr lang="uk-UA" sz="1200" dirty="0" err="1" smtClean="0"/>
              <a:t>бентічної</a:t>
            </a:r>
            <a:r>
              <a:rPr lang="uk-UA" sz="1200" dirty="0" smtClean="0"/>
              <a:t> спільноти, такі як різноманітність видів і багатство, частка опортуністичних і чутливих видів (6.2.2)</a:t>
            </a:r>
            <a:endParaRPr lang="ru-RU" sz="1200" dirty="0" smtClean="0"/>
          </a:p>
          <a:p>
            <a:r>
              <a:rPr lang="uk-UA" sz="1200" dirty="0" smtClean="0"/>
              <a:t>- Частка біомаси або кількості особин у </a:t>
            </a:r>
            <a:r>
              <a:rPr lang="uk-UA" sz="1200" dirty="0" err="1" smtClean="0"/>
              <a:t>макробентосі</a:t>
            </a:r>
            <a:r>
              <a:rPr lang="uk-UA" sz="1200" dirty="0" smtClean="0"/>
              <a:t> вище певної довжини/розміру (6.2.3)</a:t>
            </a:r>
            <a:endParaRPr lang="ru-RU"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097353"/>
              </p:ext>
            </p:extLst>
          </p:nvPr>
        </p:nvGraphicFramePr>
        <p:xfrm>
          <a:off x="447259" y="1826643"/>
          <a:ext cx="3311525" cy="1157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7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EEZ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12-nm zone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Coastal waters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Transitional waters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MSFD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WFD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Habitats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BSC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X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8" y="3126562"/>
            <a:ext cx="3645844" cy="264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225" y="310350"/>
            <a:ext cx="8229600" cy="641127"/>
          </a:xfrm>
        </p:spPr>
        <p:txBody>
          <a:bodyPr>
            <a:normAutofit/>
          </a:bodyPr>
          <a:lstStyle/>
          <a:p>
            <a:r>
              <a:rPr lang="en-GB" altLang="ru-RU" sz="2400" dirty="0" smtClean="0">
                <a:latin typeface="Comic Sans MS" panose="030F0702030302020204" pitchFamily="66" charset="0"/>
              </a:rPr>
              <a:t>D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 </a:t>
            </a:r>
            <a:r>
              <a:rPr lang="en-GB" altLang="ru-RU" sz="2400" dirty="0" smtClean="0">
                <a:latin typeface="Comic Sans MS" panose="030F0702030302020204" pitchFamily="66" charset="0"/>
              </a:rPr>
              <a:t>1, 4</a:t>
            </a:r>
            <a:r>
              <a:rPr lang="uk-UA" altLang="ru-RU" sz="2400" dirty="0" smtClean="0">
                <a:latin typeface="Comic Sans MS" panose="030F0702030302020204" pitchFamily="66" charset="0"/>
              </a:rPr>
              <a:t>, 6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 </a:t>
            </a:r>
            <a:r>
              <a:rPr lang="en-GB" altLang="ru-RU" sz="2400" dirty="0" smtClean="0">
                <a:latin typeface="Comic Sans MS" panose="030F0702030302020204" pitchFamily="66" charset="0"/>
              </a:rPr>
              <a:t>–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 </a:t>
            </a:r>
            <a:r>
              <a:rPr lang="uk-UA" altLang="ru-RU" sz="24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Біорізноманіття</a:t>
            </a:r>
            <a:r>
              <a:rPr lang="uk-UA" altLang="ru-RU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 – рухливі види </a:t>
            </a:r>
            <a:r>
              <a:rPr lang="uk-UA" altLang="ru-RU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(ссавці)</a:t>
            </a:r>
            <a:endParaRPr lang="en-US" altLang="ru-RU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01752F8-F2D5-41D7-A14A-A9898ADEF870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220" name="Picture 7" descr="http://www.sea.gov.ua/.images/logo.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12700"/>
            <a:ext cx="14287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3962816" y="892823"/>
            <a:ext cx="5195888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uk-UA" sz="2000" b="1" dirty="0">
                <a:latin typeface="Comic Sans MS" panose="030F0702030302020204" pitchFamily="66" charset="0"/>
              </a:rPr>
              <a:t>Дескриптор 1:</a:t>
            </a:r>
            <a:r>
              <a:rPr lang="uk-UA" sz="2000" dirty="0">
                <a:latin typeface="Comic Sans MS" panose="030F0702030302020204" pitchFamily="66" charset="0"/>
              </a:rPr>
              <a:t> </a:t>
            </a:r>
            <a:r>
              <a:rPr lang="uk-UA" sz="2000" dirty="0" smtClean="0">
                <a:latin typeface="Comic Sans MS" panose="030F0702030302020204" pitchFamily="66" charset="0"/>
              </a:rPr>
              <a:t>1.1 </a:t>
            </a:r>
            <a:r>
              <a:rPr lang="uk-UA" sz="2000" dirty="0">
                <a:latin typeface="Comic Sans MS" panose="030F0702030302020204" pitchFamily="66" charset="0"/>
              </a:rPr>
              <a:t>Поширення видів </a:t>
            </a:r>
            <a:endParaRPr lang="ru-RU" sz="2000" dirty="0">
              <a:latin typeface="Comic Sans MS" panose="030F0702030302020204" pitchFamily="66" charset="0"/>
            </a:endParaRPr>
          </a:p>
          <a:p>
            <a:r>
              <a:rPr lang="uk-UA" sz="2000" dirty="0">
                <a:latin typeface="Comic Sans MS" panose="030F0702030302020204" pitchFamily="66" charset="0"/>
              </a:rPr>
              <a:t>– Ареал (1.1.1) </a:t>
            </a:r>
            <a:endParaRPr lang="ru-RU" sz="2000" dirty="0">
              <a:latin typeface="Comic Sans MS" panose="030F0702030302020204" pitchFamily="66" charset="0"/>
            </a:endParaRPr>
          </a:p>
          <a:p>
            <a:r>
              <a:rPr lang="uk-UA" sz="2000" dirty="0">
                <a:latin typeface="Comic Sans MS" panose="030F0702030302020204" pitchFamily="66" charset="0"/>
              </a:rPr>
              <a:t>– Поширення в межах ареалу, якщо це доцільно (1.1.2) </a:t>
            </a:r>
            <a:endParaRPr lang="ru-RU" sz="2000" dirty="0">
              <a:latin typeface="Comic Sans MS" panose="030F0702030302020204" pitchFamily="66" charset="0"/>
            </a:endParaRPr>
          </a:p>
          <a:p>
            <a:r>
              <a:rPr lang="uk-UA" sz="2000" dirty="0">
                <a:latin typeface="Comic Sans MS" panose="030F0702030302020204" pitchFamily="66" charset="0"/>
              </a:rPr>
              <a:t>1.2. Чисельність популяції </a:t>
            </a:r>
            <a:endParaRPr lang="ru-RU" sz="2000" dirty="0">
              <a:latin typeface="Comic Sans MS" panose="030F0702030302020204" pitchFamily="66" charset="0"/>
            </a:endParaRPr>
          </a:p>
          <a:p>
            <a:r>
              <a:rPr lang="uk-UA" sz="2000" dirty="0">
                <a:latin typeface="Comic Sans MS" panose="030F0702030302020204" pitchFamily="66" charset="0"/>
              </a:rPr>
              <a:t>– Чисельність популяції та/або біомаса, якщо це доцільно (1.2.1) </a:t>
            </a:r>
            <a:endParaRPr lang="ru-RU" sz="2000" dirty="0">
              <a:latin typeface="Comic Sans MS" panose="030F0702030302020204" pitchFamily="66" charset="0"/>
            </a:endParaRPr>
          </a:p>
          <a:p>
            <a:r>
              <a:rPr lang="uk-UA" sz="2000" dirty="0">
                <a:latin typeface="Comic Sans MS" panose="030F0702030302020204" pitchFamily="66" charset="0"/>
              </a:rPr>
              <a:t>1.3. Стан популяції </a:t>
            </a:r>
            <a:endParaRPr lang="ru-RU" sz="2000" dirty="0">
              <a:latin typeface="Comic Sans MS" panose="030F0702030302020204" pitchFamily="66" charset="0"/>
            </a:endParaRPr>
          </a:p>
          <a:p>
            <a:r>
              <a:rPr lang="uk-UA" sz="2000" dirty="0">
                <a:latin typeface="Comic Sans MS" panose="030F0702030302020204" pitchFamily="66" charset="0"/>
              </a:rPr>
              <a:t>– Демографічні параметри популяції (розмірна або вікова структура, співвідношення статей, народжуваність, виживаність та смертність) (1.3.1) </a:t>
            </a:r>
            <a:endParaRPr lang="ru-RU" sz="2000" dirty="0">
              <a:latin typeface="Comic Sans MS" panose="030F0702030302020204" pitchFamily="66" charset="0"/>
            </a:endParaRPr>
          </a:p>
          <a:p>
            <a:r>
              <a:rPr lang="uk-UA" sz="2000" dirty="0">
                <a:latin typeface="Comic Sans MS" panose="030F0702030302020204" pitchFamily="66" charset="0"/>
              </a:rPr>
              <a:t>– Популяційна генетична структура, якщо це доцільно (1.3.2). </a:t>
            </a:r>
            <a:endParaRPr lang="ru-RU" sz="2000" dirty="0">
              <a:latin typeface="Comic Sans MS" panose="030F0702030302020204" pitchFamily="66" charset="0"/>
            </a:endParaRPr>
          </a:p>
          <a:p>
            <a:r>
              <a:rPr lang="uk-UA" sz="2000" b="1" dirty="0">
                <a:latin typeface="Comic Sans MS" panose="030F0702030302020204" pitchFamily="66" charset="0"/>
              </a:rPr>
              <a:t>Дескриптор 4</a:t>
            </a:r>
            <a:r>
              <a:rPr lang="uk-UA" sz="2000" dirty="0">
                <a:latin typeface="Comic Sans MS" panose="030F0702030302020204" pitchFamily="66" charset="0"/>
              </a:rPr>
              <a:t>: </a:t>
            </a:r>
            <a:r>
              <a:rPr lang="uk-UA" sz="2000" dirty="0" smtClean="0">
                <a:latin typeface="Comic Sans MS" panose="030F0702030302020204" pitchFamily="66" charset="0"/>
              </a:rPr>
              <a:t>4.1</a:t>
            </a:r>
            <a:r>
              <a:rPr lang="uk-UA" sz="2000" dirty="0">
                <a:latin typeface="Comic Sans MS" panose="030F0702030302020204" pitchFamily="66" charset="0"/>
              </a:rPr>
              <a:t>. Продуктивність найголовніших видів або трофічних груп </a:t>
            </a:r>
            <a:endParaRPr lang="ru-RU" sz="2000" dirty="0">
              <a:latin typeface="Comic Sans MS" panose="030F0702030302020204" pitchFamily="66" charset="0"/>
            </a:endParaRPr>
          </a:p>
          <a:p>
            <a:r>
              <a:rPr lang="uk-UA" sz="2000" dirty="0">
                <a:latin typeface="Comic Sans MS" panose="030F0702030302020204" pitchFamily="66" charset="0"/>
              </a:rPr>
              <a:t>– Продуктивність головних видів хижаків (4.1.1)</a:t>
            </a:r>
            <a:endParaRPr lang="ru-RU" sz="2000" dirty="0">
              <a:latin typeface="Comic Sans MS" panose="030F0702030302020204" pitchFamily="66" charset="0"/>
            </a:endParaRPr>
          </a:p>
          <a:p>
            <a:endParaRPr lang="ru-RU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57532"/>
              </p:ext>
            </p:extLst>
          </p:nvPr>
        </p:nvGraphicFramePr>
        <p:xfrm>
          <a:off x="230941" y="1120076"/>
          <a:ext cx="3311525" cy="1239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7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EEZ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12-nm zone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Coastal waters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Transitional waters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Unicode MS"/>
                        </a:rPr>
                        <a:t>MSFD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Unicode MS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Unicode MS"/>
                        </a:rPr>
                        <a:t>HD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Unicode MS"/>
                        </a:rPr>
                        <a:t>WFD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Unicode MS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Unicode MS"/>
                        </a:rPr>
                        <a:t>BSC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Unicode MS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75" name="Picture 3" descr="C:\Users\user\Downloads\MMM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28919"/>
            <a:ext cx="3177627" cy="183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C:\Users\user\Downloads\Для Паши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35704"/>
            <a:ext cx="3177627" cy="198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4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0990"/>
            <a:ext cx="8229600" cy="641127"/>
          </a:xfrm>
        </p:spPr>
        <p:txBody>
          <a:bodyPr>
            <a:normAutofit/>
          </a:bodyPr>
          <a:lstStyle/>
          <a:p>
            <a:r>
              <a:rPr lang="en-GB" altLang="ru-RU" sz="2400" dirty="0" smtClean="0">
                <a:latin typeface="Comic Sans MS" panose="030F0702030302020204" pitchFamily="66" charset="0"/>
              </a:rPr>
              <a:t>D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 </a:t>
            </a:r>
            <a:r>
              <a:rPr lang="uk-UA" altLang="ru-RU" sz="2400" dirty="0" smtClean="0">
                <a:latin typeface="Comic Sans MS" panose="030F0702030302020204" pitchFamily="66" charset="0"/>
              </a:rPr>
              <a:t>3</a:t>
            </a:r>
            <a:r>
              <a:rPr lang="en-GB" altLang="ru-RU" sz="2400" dirty="0" smtClean="0">
                <a:latin typeface="Comic Sans MS" panose="030F0702030302020204" pitchFamily="66" charset="0"/>
              </a:rPr>
              <a:t>–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 </a:t>
            </a:r>
            <a:r>
              <a:rPr lang="uk-UA" altLang="ru-RU" sz="2400" dirty="0">
                <a:cs typeface="Times New Roman" panose="02020603050405020304" pitchFamily="18" charset="0"/>
              </a:rPr>
              <a:t>Промислові види риб і </a:t>
            </a:r>
            <a:r>
              <a:rPr lang="uk-UA" altLang="ru-RU" sz="2400" dirty="0" smtClean="0">
                <a:cs typeface="Times New Roman" panose="02020603050405020304" pitchFamily="18" charset="0"/>
              </a:rPr>
              <a:t>молюсків</a:t>
            </a:r>
            <a:endParaRPr lang="en-US" altLang="ru-RU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01752F8-F2D5-41D7-A14A-A9898ADEF870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220" name="Picture 7" descr="http://www.sea.gov.ua/.images/logo.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12700"/>
            <a:ext cx="14287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3933825" y="2204864"/>
            <a:ext cx="519588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uk-UA" sz="2000" b="1" dirty="0">
                <a:latin typeface="Comic Sans MS" panose="030F0702030302020204" pitchFamily="66" charset="0"/>
              </a:rPr>
              <a:t>Дескриптор </a:t>
            </a:r>
            <a:r>
              <a:rPr lang="uk-UA" sz="2000" b="1" dirty="0" smtClean="0">
                <a:latin typeface="Comic Sans MS" panose="030F0702030302020204" pitchFamily="66" charset="0"/>
              </a:rPr>
              <a:t>3:</a:t>
            </a:r>
            <a:r>
              <a:rPr lang="uk-UA" sz="20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uk-UA" sz="2000" dirty="0" smtClean="0">
                <a:latin typeface="Comic Sans MS" panose="030F0702030302020204" pitchFamily="66" charset="0"/>
              </a:rPr>
              <a:t>3.1</a:t>
            </a:r>
            <a:r>
              <a:rPr lang="uk-UA" sz="2000" dirty="0">
                <a:latin typeface="Comic Sans MS" panose="030F0702030302020204" pitchFamily="66" charset="0"/>
              </a:rPr>
              <a:t>. Рівень впливу антропогенної діяльності</a:t>
            </a:r>
            <a:endParaRPr lang="ru-RU" sz="2000" dirty="0">
              <a:latin typeface="Comic Sans MS" panose="030F0702030302020204" pitchFamily="66" charset="0"/>
            </a:endParaRPr>
          </a:p>
          <a:p>
            <a:r>
              <a:rPr lang="uk-UA" sz="2000" dirty="0">
                <a:latin typeface="Comic Sans MS" panose="030F0702030302020204" pitchFamily="66" charset="0"/>
              </a:rPr>
              <a:t>Промислова смертність (F) (3.1.1).</a:t>
            </a:r>
            <a:endParaRPr lang="ru-RU" sz="2000" dirty="0">
              <a:latin typeface="Comic Sans MS" panose="030F0702030302020204" pitchFamily="66" charset="0"/>
            </a:endParaRPr>
          </a:p>
          <a:p>
            <a:r>
              <a:rPr lang="uk-UA" sz="2000" dirty="0">
                <a:latin typeface="Comic Sans MS" panose="030F0702030302020204" pitchFamily="66" charset="0"/>
              </a:rPr>
              <a:t>3.2. Репродуктивна здатність запасу </a:t>
            </a:r>
            <a:endParaRPr lang="ru-RU" sz="2000" dirty="0">
              <a:latin typeface="Comic Sans MS" panose="030F0702030302020204" pitchFamily="66" charset="0"/>
            </a:endParaRPr>
          </a:p>
          <a:p>
            <a:r>
              <a:rPr lang="uk-UA" sz="2000" dirty="0">
                <a:latin typeface="Comic Sans MS" panose="030F0702030302020204" pitchFamily="66" charset="0"/>
              </a:rPr>
              <a:t>Співвідношення між уловом і індексом біомаси (3.1.2).</a:t>
            </a:r>
            <a:endParaRPr lang="ru-RU" sz="2000" dirty="0">
              <a:latin typeface="Comic Sans MS" panose="030F0702030302020204" pitchFamily="66" charset="0"/>
            </a:endParaRPr>
          </a:p>
          <a:p>
            <a:r>
              <a:rPr lang="uk-UA" sz="2000" dirty="0">
                <a:latin typeface="Comic Sans MS" panose="030F0702030302020204" pitchFamily="66" charset="0"/>
              </a:rPr>
              <a:t>Біомаса нерестового запасу (SSB) (3.2.1).</a:t>
            </a:r>
            <a:endParaRPr lang="ru-RU" sz="2000" dirty="0">
              <a:latin typeface="Comic Sans MS" panose="030F0702030302020204" pitchFamily="66" charset="0"/>
            </a:endParaRPr>
          </a:p>
          <a:p>
            <a:endParaRPr lang="uk-UA" sz="2000" dirty="0" smtClean="0">
              <a:latin typeface="Comic Sans MS" panose="030F0702030302020204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196319"/>
              </p:ext>
            </p:extLst>
          </p:nvPr>
        </p:nvGraphicFramePr>
        <p:xfrm>
          <a:off x="447259" y="1826643"/>
          <a:ext cx="3311525" cy="1157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7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EEZ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12-nm zone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Coastal waters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Transitional waters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u="sng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MSFD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u="sng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WFD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u="sng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HD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u="sng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BSC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" t="10311" r="45335" b="50677"/>
          <a:stretch/>
        </p:blipFill>
        <p:spPr>
          <a:xfrm>
            <a:off x="322159" y="3340685"/>
            <a:ext cx="3524146" cy="20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9600" cy="857250"/>
          </a:xfrm>
        </p:spPr>
        <p:txBody>
          <a:bodyPr>
            <a:normAutofit/>
          </a:bodyPr>
          <a:lstStyle/>
          <a:p>
            <a:r>
              <a:rPr lang="en-GB" altLang="ru-RU" sz="2400" dirty="0" smtClean="0">
                <a:latin typeface="Comic Sans MS" panose="030F0702030302020204" pitchFamily="66" charset="0"/>
              </a:rPr>
              <a:t>D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 </a:t>
            </a:r>
            <a:r>
              <a:rPr lang="uk-UA" altLang="ru-RU" sz="2400" dirty="0">
                <a:latin typeface="Comic Sans MS" panose="030F0702030302020204" pitchFamily="66" charset="0"/>
              </a:rPr>
              <a:t>5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 </a:t>
            </a:r>
            <a:r>
              <a:rPr lang="en-GB" altLang="ru-RU" sz="2400" dirty="0" smtClean="0">
                <a:latin typeface="Comic Sans MS" panose="030F0702030302020204" pitchFamily="66" charset="0"/>
              </a:rPr>
              <a:t>–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 </a:t>
            </a:r>
            <a:r>
              <a:rPr lang="uk-UA" altLang="ru-RU" sz="2400" dirty="0" smtClean="0">
                <a:cs typeface="Times New Roman" panose="02020603050405020304" pitchFamily="18" charset="0"/>
              </a:rPr>
              <a:t>Евтрофікація</a:t>
            </a:r>
            <a:endParaRPr lang="en-US" altLang="ru-RU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01752F8-F2D5-41D7-A14A-A9898ADEF870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220" name="Picture 7" descr="http://www.sea.gov.ua/.images/logo.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12700"/>
            <a:ext cx="14287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3906193" y="856357"/>
            <a:ext cx="5210175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uk-UA" sz="1600" b="1" dirty="0"/>
              <a:t>Дескриптор </a:t>
            </a:r>
            <a:r>
              <a:rPr lang="uk-UA" sz="1600" b="1" dirty="0" smtClean="0"/>
              <a:t>5:</a:t>
            </a:r>
            <a:r>
              <a:rPr lang="uk-UA" sz="1600" dirty="0" smtClean="0"/>
              <a:t> </a:t>
            </a:r>
          </a:p>
          <a:p>
            <a:r>
              <a:rPr lang="uk-UA" sz="1600" dirty="0"/>
              <a:t>5.1. Рівні біогенних речовин - концентрація біогенних речовин в товщі води (5.1.1)</a:t>
            </a:r>
            <a:endParaRPr lang="ru-RU" sz="1600" dirty="0"/>
          </a:p>
          <a:p>
            <a:r>
              <a:rPr lang="uk-UA" sz="1600" dirty="0"/>
              <a:t>- Співвідношення біогенних речовин (кремнію, азоту і фосфору), в разі необхідності (5.1.2)</a:t>
            </a:r>
            <a:endParaRPr lang="ru-RU" sz="1600" dirty="0"/>
          </a:p>
          <a:p>
            <a:r>
              <a:rPr lang="uk-UA" sz="1600" dirty="0"/>
              <a:t>5.2. Прямі ефекти збагачення біогенними речовинами </a:t>
            </a:r>
            <a:br>
              <a:rPr lang="uk-UA" sz="1600" dirty="0"/>
            </a:br>
            <a:r>
              <a:rPr lang="uk-UA" sz="1600" dirty="0"/>
              <a:t>- концентрація хлорофілу в товщі води (5.2.1)</a:t>
            </a:r>
            <a:endParaRPr lang="ru-RU" sz="1600" dirty="0"/>
          </a:p>
          <a:p>
            <a:r>
              <a:rPr lang="uk-UA" sz="1600" dirty="0"/>
              <a:t>- прозорість води, що пов'язана зі збільшенням завислих водоростей , де це необхідно (5.2.2)</a:t>
            </a:r>
            <a:endParaRPr lang="ru-RU" sz="1600" dirty="0"/>
          </a:p>
          <a:p>
            <a:r>
              <a:rPr lang="uk-UA" sz="1600" dirty="0"/>
              <a:t>- Чисельність опортуністичних </a:t>
            </a:r>
            <a:r>
              <a:rPr lang="uk-UA" sz="1600" dirty="0" err="1"/>
              <a:t>макроводоростей</a:t>
            </a:r>
            <a:r>
              <a:rPr lang="uk-UA" sz="1600" dirty="0"/>
              <a:t> (5.2.3)</a:t>
            </a:r>
            <a:endParaRPr lang="ru-RU" sz="1600" dirty="0"/>
          </a:p>
          <a:p>
            <a:r>
              <a:rPr lang="uk-UA" sz="1600" dirty="0"/>
              <a:t>- Порушення в флористичного складу, такі зміни як співвідношення діатомових до </a:t>
            </a:r>
            <a:r>
              <a:rPr lang="uk-UA" sz="1600" dirty="0" err="1"/>
              <a:t>флагелят</a:t>
            </a:r>
            <a:r>
              <a:rPr lang="uk-UA" sz="1600" dirty="0"/>
              <a:t>, зміна </a:t>
            </a:r>
            <a:r>
              <a:rPr lang="uk-UA" sz="1600" dirty="0" err="1"/>
              <a:t>бентично</a:t>
            </a:r>
            <a:r>
              <a:rPr lang="uk-UA" sz="1600" dirty="0"/>
              <a:t>-пелагічних угруповань, а також «цвітіння» вод та / або «цвітіння» токсичних </a:t>
            </a:r>
            <a:r>
              <a:rPr lang="uk-UA" sz="1600" dirty="0" err="1"/>
              <a:t>мікроводоростей</a:t>
            </a:r>
            <a:r>
              <a:rPr lang="uk-UA" sz="1600" dirty="0"/>
              <a:t> (наприклад, ціанобактерій), що спричинено діяльністю людини (5.2.4)</a:t>
            </a:r>
            <a:endParaRPr lang="ru-RU" sz="1600" dirty="0"/>
          </a:p>
          <a:p>
            <a:r>
              <a:rPr lang="uk-UA" sz="1600" dirty="0"/>
              <a:t>5.3. Непрямі наслідки збагачення біогенними речовинами</a:t>
            </a:r>
            <a:br>
              <a:rPr lang="uk-UA" sz="1600" dirty="0"/>
            </a:br>
            <a:r>
              <a:rPr lang="uk-UA" sz="1600" dirty="0"/>
              <a:t>- Чисельність багаторічних морських водоростей і морських трав</a:t>
            </a:r>
            <a:br>
              <a:rPr lang="uk-UA" sz="1600" dirty="0"/>
            </a:br>
            <a:r>
              <a:rPr lang="uk-UA" sz="1600" dirty="0"/>
              <a:t>- розчинений кисень, тобто зміни, пов'язані зі зменшенням концентрації розчиненого кисню та збільшенням площі внаслідок збільшення розкладання органічної речовини (5.3.2).</a:t>
            </a:r>
            <a:endParaRPr lang="ru-RU" sz="1600" dirty="0"/>
          </a:p>
          <a:p>
            <a:pPr eaLnBrk="1" hangingPunct="1"/>
            <a:endParaRPr lang="ru-RU" altLang="ru-RU" sz="1600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024099"/>
              </p:ext>
            </p:extLst>
          </p:nvPr>
        </p:nvGraphicFramePr>
        <p:xfrm>
          <a:off x="395538" y="1826643"/>
          <a:ext cx="3363247" cy="1157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1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7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EEZ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12-nm zone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Coastal waters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Transitional waters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/>
                        </a:rPr>
                        <a:t>MSFD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/>
                        </a:rPr>
                        <a:t>WFD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/>
                        </a:rPr>
                        <a:t>HD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Unicode MS"/>
                        </a:rPr>
                        <a:t>BSC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/>
                        </a:rPr>
                        <a:t>x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8" y="3126562"/>
            <a:ext cx="3645844" cy="264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9600" cy="709712"/>
          </a:xfrm>
        </p:spPr>
        <p:txBody>
          <a:bodyPr>
            <a:normAutofit/>
          </a:bodyPr>
          <a:lstStyle/>
          <a:p>
            <a:r>
              <a:rPr lang="en-GB" altLang="ru-RU" sz="2400" dirty="0" smtClean="0">
                <a:latin typeface="Comic Sans MS" panose="030F0702030302020204" pitchFamily="66" charset="0"/>
              </a:rPr>
              <a:t>D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 </a:t>
            </a:r>
            <a:r>
              <a:rPr lang="uk-UA" altLang="ru-RU" sz="2400" dirty="0" smtClean="0">
                <a:latin typeface="Comic Sans MS" panose="030F0702030302020204" pitchFamily="66" charset="0"/>
              </a:rPr>
              <a:t>11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 </a:t>
            </a:r>
            <a:r>
              <a:rPr lang="en-GB" altLang="ru-RU" sz="2400" dirty="0" smtClean="0">
                <a:latin typeface="Comic Sans MS" panose="030F0702030302020204" pitchFamily="66" charset="0"/>
              </a:rPr>
              <a:t>–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 </a:t>
            </a:r>
            <a:r>
              <a:rPr lang="uk-UA" altLang="ru-RU" sz="2400" dirty="0" smtClean="0">
                <a:cs typeface="Times New Roman" panose="02020603050405020304" pitchFamily="18" charset="0"/>
              </a:rPr>
              <a:t>Шум</a:t>
            </a:r>
            <a:endParaRPr lang="en-US" altLang="ru-RU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01752F8-F2D5-41D7-A14A-A9898ADEF870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220" name="Picture 7" descr="http://www.sea.gov.ua/.images/logo.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12700"/>
            <a:ext cx="14287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3851419" y="671691"/>
            <a:ext cx="521017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uk-UA" sz="1800" b="1" dirty="0">
                <a:latin typeface="Comic Sans MS" panose="030F0702030302020204" pitchFamily="66" charset="0"/>
              </a:rPr>
              <a:t>Дескриптор </a:t>
            </a:r>
            <a:r>
              <a:rPr lang="uk-UA" sz="1800" b="1" dirty="0" smtClean="0">
                <a:latin typeface="Comic Sans MS" panose="030F0702030302020204" pitchFamily="66" charset="0"/>
              </a:rPr>
              <a:t>11:</a:t>
            </a:r>
            <a:r>
              <a:rPr lang="uk-UA" sz="18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uk-UA" sz="1800" dirty="0" smtClean="0">
                <a:latin typeface="Comic Sans MS" panose="030F0702030302020204" pitchFamily="66" charset="0"/>
              </a:rPr>
              <a:t>11.1</a:t>
            </a:r>
            <a:r>
              <a:rPr lang="uk-UA" sz="1800" dirty="0">
                <a:latin typeface="Comic Sans MS" panose="030F0702030302020204" pitchFamily="66" charset="0"/>
              </a:rPr>
              <a:t>. імпульсний шум</a:t>
            </a:r>
            <a:endParaRPr lang="ru-RU" sz="1800" dirty="0">
              <a:latin typeface="Comic Sans MS" panose="030F0702030302020204" pitchFamily="66" charset="0"/>
            </a:endParaRPr>
          </a:p>
          <a:p>
            <a:r>
              <a:rPr lang="uk-UA" sz="1800" dirty="0">
                <a:latin typeface="Comic Sans MS" panose="030F0702030302020204" pitchFamily="66" charset="0"/>
              </a:rPr>
              <a:t>- Показати протягом календарного року </a:t>
            </a:r>
            <a:r>
              <a:rPr lang="uk-UA" sz="1800" dirty="0" smtClean="0">
                <a:latin typeface="Comic Sans MS" panose="030F0702030302020204" pitchFamily="66" charset="0"/>
              </a:rPr>
              <a:t>часовий </a:t>
            </a:r>
            <a:r>
              <a:rPr lang="uk-UA" sz="1800" dirty="0">
                <a:latin typeface="Comic Sans MS" panose="030F0702030302020204" pitchFamily="66" charset="0"/>
              </a:rPr>
              <a:t>і </a:t>
            </a:r>
            <a:r>
              <a:rPr lang="uk-UA" sz="1800" dirty="0" smtClean="0">
                <a:latin typeface="Comic Sans MS" panose="030F0702030302020204" pitchFamily="66" charset="0"/>
              </a:rPr>
              <a:t>просторовий </a:t>
            </a:r>
            <a:r>
              <a:rPr lang="uk-UA" sz="1800" dirty="0">
                <a:latin typeface="Comic Sans MS" panose="030F0702030302020204" pitchFamily="66" charset="0"/>
              </a:rPr>
              <a:t>розподіл антропогенного шуму по районам в конкретній області, де рівні цього шуму можуть </a:t>
            </a:r>
            <a:r>
              <a:rPr lang="uk-UA" sz="1800" dirty="0" smtClean="0">
                <a:latin typeface="Comic Sans MS" panose="030F0702030302020204" pitchFamily="66" charset="0"/>
              </a:rPr>
              <a:t>оказати </a:t>
            </a:r>
            <a:r>
              <a:rPr lang="uk-UA" sz="1800" dirty="0">
                <a:latin typeface="Comic Sans MS" panose="030F0702030302020204" pitchFamily="66" charset="0"/>
              </a:rPr>
              <a:t>істотний вплив на морських тварин, і які вимірюються як рівні впливу шуму (в </a:t>
            </a:r>
            <a:r>
              <a:rPr lang="uk-UA" sz="1800" dirty="0" err="1">
                <a:latin typeface="Comic Sans MS" panose="030F0702030302020204" pitchFamily="66" charset="0"/>
              </a:rPr>
              <a:t>дБ</a:t>
            </a:r>
            <a:r>
              <a:rPr lang="uk-UA" sz="1800" dirty="0">
                <a:latin typeface="Comic Sans MS" panose="030F0702030302020204" pitchFamily="66" charset="0"/>
              </a:rPr>
              <a:t> повторно 1μRa 2 .s) (в </a:t>
            </a:r>
            <a:r>
              <a:rPr lang="uk-UA" sz="1800" dirty="0" err="1">
                <a:latin typeface="Comic Sans MS" panose="030F0702030302020204" pitchFamily="66" charset="0"/>
              </a:rPr>
              <a:t>dB</a:t>
            </a:r>
            <a:r>
              <a:rPr lang="uk-UA" sz="1800" dirty="0">
                <a:latin typeface="Comic Sans MS" panose="030F0702030302020204" pitchFamily="66" charset="0"/>
              </a:rPr>
              <a:t> на 1μРа 2 .s) або як пік звукового тиску (</a:t>
            </a:r>
            <a:r>
              <a:rPr lang="uk-UA" sz="1800" dirty="0" err="1">
                <a:latin typeface="Comic Sans MS" panose="030F0702030302020204" pitchFamily="66" charset="0"/>
              </a:rPr>
              <a:t>дБ</a:t>
            </a:r>
            <a:r>
              <a:rPr lang="uk-UA" sz="1800" dirty="0">
                <a:latin typeface="Comic Sans MS" panose="030F0702030302020204" pitchFamily="66" charset="0"/>
              </a:rPr>
              <a:t> на пік 1μRa) (в </a:t>
            </a:r>
            <a:r>
              <a:rPr lang="uk-UA" sz="1800" dirty="0" err="1">
                <a:latin typeface="Comic Sans MS" panose="030F0702030302020204" pitchFamily="66" charset="0"/>
              </a:rPr>
              <a:t>dB</a:t>
            </a:r>
            <a:r>
              <a:rPr lang="uk-UA" sz="1800" dirty="0">
                <a:latin typeface="Comic Sans MS" panose="030F0702030302020204" pitchFamily="66" charset="0"/>
              </a:rPr>
              <a:t> на 1μРа </a:t>
            </a:r>
            <a:r>
              <a:rPr lang="uk-UA" sz="1800" dirty="0" err="1">
                <a:latin typeface="Comic Sans MS" panose="030F0702030302020204" pitchFamily="66" charset="0"/>
              </a:rPr>
              <a:t>peak</a:t>
            </a:r>
            <a:r>
              <a:rPr lang="uk-UA" sz="1800" dirty="0">
                <a:latin typeface="Comic Sans MS" panose="030F0702030302020204" pitchFamily="66" charset="0"/>
              </a:rPr>
              <a:t>) на відстані одного метра, </a:t>
            </a:r>
            <a:r>
              <a:rPr lang="uk-UA" sz="1800" dirty="0" smtClean="0">
                <a:latin typeface="Comic Sans MS" panose="030F0702030302020204" pitchFamily="66" charset="0"/>
              </a:rPr>
              <a:t>що вимірюються в </a:t>
            </a:r>
            <a:r>
              <a:rPr lang="uk-UA" sz="1800" dirty="0">
                <a:latin typeface="Comic Sans MS" panose="030F0702030302020204" pitchFamily="66" charset="0"/>
              </a:rPr>
              <a:t>діапазоні частот від 10 </a:t>
            </a:r>
            <a:r>
              <a:rPr lang="uk-UA" sz="1800" dirty="0" err="1">
                <a:latin typeface="Comic Sans MS" panose="030F0702030302020204" pitchFamily="66" charset="0"/>
              </a:rPr>
              <a:t>Гц</a:t>
            </a:r>
            <a:r>
              <a:rPr lang="uk-UA" sz="1800" dirty="0">
                <a:latin typeface="Comic Sans MS" panose="030F0702030302020204" pitchFamily="66" charset="0"/>
              </a:rPr>
              <a:t> до 10 </a:t>
            </a:r>
            <a:r>
              <a:rPr lang="uk-UA" sz="1800" dirty="0" err="1">
                <a:latin typeface="Comic Sans MS" panose="030F0702030302020204" pitchFamily="66" charset="0"/>
              </a:rPr>
              <a:t>кГц</a:t>
            </a:r>
            <a:endParaRPr lang="ru-RU" sz="1800" dirty="0">
              <a:latin typeface="Comic Sans MS" panose="030F0702030302020204" pitchFamily="66" charset="0"/>
            </a:endParaRPr>
          </a:p>
          <a:p>
            <a:r>
              <a:rPr lang="uk-UA" sz="1800" dirty="0">
                <a:latin typeface="Comic Sans MS" panose="030F0702030302020204" pitchFamily="66" charset="0"/>
              </a:rPr>
              <a:t>11.2. Безперервний низькочастотний шум</a:t>
            </a:r>
            <a:endParaRPr lang="ru-RU" sz="1800" dirty="0">
              <a:latin typeface="Comic Sans MS" panose="030F0702030302020204" pitchFamily="66" charset="0"/>
            </a:endParaRPr>
          </a:p>
          <a:p>
            <a:r>
              <a:rPr lang="uk-UA" sz="1800" dirty="0">
                <a:latin typeface="Comic Sans MS" panose="030F0702030302020204" pitchFamily="66" charset="0"/>
              </a:rPr>
              <a:t>- Тенденції рівня навколишнього шуму в межах 1/3 октавних смуг 63 і 125 </a:t>
            </a:r>
            <a:r>
              <a:rPr lang="uk-UA" sz="1800" dirty="0" err="1">
                <a:latin typeface="Comic Sans MS" panose="030F0702030302020204" pitchFamily="66" charset="0"/>
              </a:rPr>
              <a:t>Гц</a:t>
            </a:r>
            <a:r>
              <a:rPr lang="uk-UA" sz="1800" dirty="0">
                <a:latin typeface="Comic Sans MS" panose="030F0702030302020204" pitchFamily="66" charset="0"/>
              </a:rPr>
              <a:t> (центральна частота) (середньоквадратичне значення 1μΡa, середній рівень шуму в цих </a:t>
            </a:r>
            <a:r>
              <a:rPr lang="uk-UA" sz="1800" dirty="0" smtClean="0">
                <a:latin typeface="Comic Sans MS" panose="030F0702030302020204" pitchFamily="66" charset="0"/>
              </a:rPr>
              <a:t>октавних смугах </a:t>
            </a:r>
            <a:r>
              <a:rPr lang="uk-UA" sz="1800" dirty="0">
                <a:latin typeface="Comic Sans MS" panose="030F0702030302020204" pitchFamily="66" charset="0"/>
              </a:rPr>
              <a:t>протягом року), який вимірюється станціями спостереження і / або з використанням моделей при необхідності </a:t>
            </a:r>
            <a:endParaRPr lang="uk-UA" sz="1800" dirty="0" smtClean="0">
              <a:latin typeface="Comic Sans MS" panose="030F0702030302020204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428162"/>
              </p:ext>
            </p:extLst>
          </p:nvPr>
        </p:nvGraphicFramePr>
        <p:xfrm>
          <a:off x="395538" y="1826643"/>
          <a:ext cx="3363247" cy="771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1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7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EEZ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12-nm zone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Coastal waters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/>
                        </a:rPr>
                        <a:t>Transitional waters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 panose="020B0502040204020203" pitchFamily="34" charset="0"/>
                        </a:rPr>
                        <a:t>MSFD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 panose="020B0502040204020203" pitchFamily="34" charset="0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 panose="020B0502040204020203" pitchFamily="34" charset="0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 panose="020B0502040204020203" pitchFamily="34" charset="0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 panose="020B0502040204020203" pitchFamily="34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 panose="020B0502040204020203" pitchFamily="34" charset="0"/>
                        </a:rPr>
                        <a:t>HD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 panose="020B0502040204020203" pitchFamily="34" charset="0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 panose="020B0502040204020203" pitchFamily="34" charset="0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 panose="020B0502040204020203" pitchFamily="34" charset="0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 panose="020B0502040204020203" pitchFamily="34" charset="0"/>
                        </a:rPr>
                        <a:t>x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2996952"/>
            <a:ext cx="3455881" cy="242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0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0" y="873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400" b="1">
                <a:latin typeface="Arial Black" panose="020B0A04020102020204" pitchFamily="34" charset="0"/>
              </a:rPr>
              <a:t>Основні результати</a:t>
            </a:r>
            <a:endParaRPr lang="ru-RU" altLang="ru-RU" sz="2400">
              <a:latin typeface="Arial Black" panose="020B0A04020102020204" pitchFamily="34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25678" y="692696"/>
            <a:ext cx="355131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63550" algn="just">
              <a:defRPr/>
            </a:pPr>
            <a:r>
              <a:rPr lang="uk-UA" sz="2000" dirty="0">
                <a:latin typeface="+mj-lt"/>
                <a:cs typeface="Times New Roman" pitchFamily="18" charset="0"/>
              </a:rPr>
              <a:t>Проект Програми державного екологічного моніторингу морів України на 2019-2025 рр. відповідно до вимог Директив ЄС 2008/56/</a:t>
            </a:r>
            <a:r>
              <a:rPr lang="uk-UA" sz="2000" dirty="0" err="1">
                <a:latin typeface="+mj-lt"/>
                <a:cs typeface="Times New Roman" pitchFamily="18" charset="0"/>
              </a:rPr>
              <a:t>ЄС</a:t>
            </a:r>
            <a:r>
              <a:rPr lang="uk-UA" sz="2000" dirty="0">
                <a:latin typeface="+mj-lt"/>
                <a:cs typeface="Times New Roman" pitchFamily="18" charset="0"/>
              </a:rPr>
              <a:t>, 2008/105/</a:t>
            </a:r>
            <a:r>
              <a:rPr lang="uk-UA" sz="2000" dirty="0" err="1">
                <a:latin typeface="+mj-lt"/>
                <a:cs typeface="Times New Roman" pitchFamily="18" charset="0"/>
              </a:rPr>
              <a:t>ЄС</a:t>
            </a:r>
            <a:endParaRPr lang="uk-UA" sz="2000" dirty="0">
              <a:latin typeface="+mj-lt"/>
              <a:cs typeface="Times New Roman" pitchFamily="18" charset="0"/>
            </a:endParaRPr>
          </a:p>
          <a:p>
            <a:pPr marL="463550" algn="just" eaLnBrk="0" hangingPunct="0">
              <a:defRPr/>
            </a:pPr>
            <a:r>
              <a:rPr lang="uk-UA" sz="2000" dirty="0" smtClean="0">
                <a:latin typeface="+mj-lt"/>
                <a:cs typeface="Times New Roman" pitchFamily="18" charset="0"/>
              </a:rPr>
              <a:t>Результати </a:t>
            </a:r>
            <a:r>
              <a:rPr lang="uk-UA" sz="2000" dirty="0">
                <a:latin typeface="+mj-lt"/>
                <a:cs typeface="Times New Roman" pitchFamily="18" charset="0"/>
              </a:rPr>
              <a:t>НДР будуть використані: </a:t>
            </a:r>
          </a:p>
          <a:p>
            <a:pPr marL="463550" indent="284163" algn="just" eaLnBrk="0" hangingPunct="0">
              <a:buFontTx/>
              <a:buChar char="-"/>
              <a:defRPr/>
            </a:pPr>
            <a:r>
              <a:rPr lang="uk-UA" sz="2000" dirty="0" err="1">
                <a:latin typeface="+mj-lt"/>
                <a:cs typeface="Times New Roman" pitchFamily="18" charset="0"/>
              </a:rPr>
              <a:t>Мінприроди</a:t>
            </a:r>
            <a:r>
              <a:rPr lang="uk-UA" sz="2000" dirty="0">
                <a:latin typeface="+mj-lt"/>
                <a:cs typeface="Times New Roman" pitchFamily="18" charset="0"/>
              </a:rPr>
              <a:t> України; </a:t>
            </a:r>
          </a:p>
          <a:p>
            <a:pPr marL="463550" indent="284163" algn="just" eaLnBrk="0" hangingPunct="0">
              <a:buFontTx/>
              <a:buChar char="-"/>
              <a:defRPr/>
            </a:pPr>
            <a:r>
              <a:rPr lang="uk-UA" sz="2000" dirty="0" smtClean="0">
                <a:latin typeface="+mj-lt"/>
                <a:cs typeface="Times New Roman" pitchFamily="18" charset="0"/>
              </a:rPr>
              <a:t>Секретаріатом </a:t>
            </a:r>
            <a:r>
              <a:rPr lang="uk-UA" sz="2000" dirty="0">
                <a:latin typeface="+mj-lt"/>
                <a:cs typeface="Times New Roman" pitchFamily="18" charset="0"/>
              </a:rPr>
              <a:t>Чорноморської комісії; </a:t>
            </a:r>
          </a:p>
          <a:p>
            <a:pPr marL="463550" indent="284163" algn="just" eaLnBrk="0" hangingPunct="0">
              <a:buFontTx/>
              <a:buChar char="-"/>
              <a:defRPr/>
            </a:pPr>
            <a:r>
              <a:rPr lang="uk-UA" sz="2000" dirty="0" smtClean="0">
                <a:latin typeface="+mj-lt"/>
                <a:cs typeface="Times New Roman" pitchFamily="18" charset="0"/>
              </a:rPr>
              <a:t>зацікавленими </a:t>
            </a:r>
            <a:r>
              <a:rPr lang="uk-UA" sz="2000" dirty="0">
                <a:latin typeface="+mj-lt"/>
                <a:cs typeface="Times New Roman" pitchFamily="18" charset="0"/>
              </a:rPr>
              <a:t>відомства;  </a:t>
            </a:r>
          </a:p>
          <a:p>
            <a:pPr marL="463550" indent="284163" algn="just" eaLnBrk="0" hangingPunct="0">
              <a:buFontTx/>
              <a:buChar char="-"/>
              <a:defRPr/>
            </a:pPr>
            <a:r>
              <a:rPr lang="uk-UA" sz="2000" dirty="0" smtClean="0">
                <a:latin typeface="+mj-lt"/>
                <a:cs typeface="Times New Roman" pitchFamily="18" charset="0"/>
              </a:rPr>
              <a:t>органами </a:t>
            </a:r>
            <a:r>
              <a:rPr lang="uk-UA" sz="2000" dirty="0">
                <a:latin typeface="+mj-lt"/>
                <a:cs typeface="Times New Roman" pitchFamily="18" charset="0"/>
              </a:rPr>
              <a:t>влади; </a:t>
            </a:r>
          </a:p>
          <a:p>
            <a:pPr marL="463550" indent="284163" algn="just" eaLnBrk="0" hangingPunct="0">
              <a:buFontTx/>
              <a:buChar char="-"/>
              <a:defRPr/>
            </a:pPr>
            <a:r>
              <a:rPr lang="uk-UA" sz="2000" dirty="0" smtClean="0">
                <a:latin typeface="+mj-lt"/>
                <a:cs typeface="Times New Roman" pitchFamily="18" charset="0"/>
              </a:rPr>
              <a:t>представлені </a:t>
            </a:r>
            <a:r>
              <a:rPr lang="uk-UA" sz="2000" dirty="0">
                <a:latin typeface="+mj-lt"/>
                <a:cs typeface="Times New Roman" pitchFamily="18" charset="0"/>
              </a:rPr>
              <a:t>на веб–сайті </a:t>
            </a:r>
            <a:r>
              <a:rPr lang="uk-UA" sz="2000" dirty="0" err="1">
                <a:latin typeface="+mj-lt"/>
                <a:cs typeface="Times New Roman" pitchFamily="18" charset="0"/>
              </a:rPr>
              <a:t>УкрНЦЕМ</a:t>
            </a:r>
            <a:r>
              <a:rPr lang="ru-RU" sz="2000" dirty="0">
                <a:latin typeface="+mj-lt"/>
              </a:rPr>
              <a:t> </a:t>
            </a:r>
            <a:endParaRPr lang="ru-RU" sz="2000" dirty="0">
              <a:latin typeface="+mj-lt"/>
            </a:endParaRPr>
          </a:p>
          <a:p>
            <a:pPr marL="463550" indent="284163" algn="just" eaLnBrk="0" hangingPunct="0">
              <a:buFontTx/>
              <a:buChar char="-"/>
              <a:defRPr/>
            </a:pPr>
            <a:endParaRPr lang="ru-RU" sz="2000" dirty="0">
              <a:latin typeface="+mj-lt"/>
            </a:endParaRPr>
          </a:p>
          <a:p>
            <a:pPr marL="463550" algn="just" eaLnBrk="0" hangingPunct="0">
              <a:defRPr/>
            </a:pPr>
            <a:r>
              <a:rPr lang="uk-UA" altLang="ru-RU" sz="2000" dirty="0" smtClean="0">
                <a:latin typeface="+mj-lt"/>
              </a:rPr>
              <a:t>Виконана </a:t>
            </a:r>
            <a:r>
              <a:rPr lang="uk-UA" altLang="ru-RU" sz="2000" dirty="0">
                <a:latin typeface="+mj-lt"/>
              </a:rPr>
              <a:t>НДР повністю відповідає Технічному завданню</a:t>
            </a:r>
            <a:endParaRPr lang="ru-RU" sz="2000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6513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3057649" cy="224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07" y="1133058"/>
            <a:ext cx="35941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IMG_416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3476" y="2856372"/>
            <a:ext cx="3252183" cy="2273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5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C9EF17C-BFA8-4658-9E3A-AED531F070A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17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503487" y="3376612"/>
            <a:ext cx="4049713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Дякуємо за увагу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!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uk-U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6" name="Picture 7" descr="http://www.sea.gov.ua/.images/logo.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434138"/>
            <a:ext cx="7143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фон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49300"/>
            <a:ext cx="3332162" cy="249872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http://crimealand.info/wp-content/uploads/2010/11/%D0%94%D0%B5%D0%BB%D1%8C%D1%84%D0%B8%D0%BD%D1%8B-%D0%A7%D0%B5%D1%80%D0%BD%D0%BE%D0%B3%D0%BE-%D0%BC%D0%BE%D1%80%D1%8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3041650" cy="20748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UNDP_Logo_p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104775"/>
            <a:ext cx="3095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28588"/>
            <a:ext cx="13652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4775"/>
            <a:ext cx="93662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7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2974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400" b="1" dirty="0">
                <a:latin typeface="Arial Black" panose="020B0A04020102020204" pitchFamily="34" charset="0"/>
              </a:rPr>
              <a:t>Актуальність роботи </a:t>
            </a:r>
            <a:endParaRPr lang="ru-RU" altLang="ru-RU" sz="2400" dirty="0">
              <a:latin typeface="Arial Black" panose="020B0A04020102020204" pitchFamily="34" charset="0"/>
            </a:endParaRPr>
          </a:p>
        </p:txBody>
      </p:sp>
      <p:sp>
        <p:nvSpPr>
          <p:cNvPr id="3076" name="Прямоугольник 2"/>
          <p:cNvSpPr>
            <a:spLocks noChangeArrowheads="1"/>
          </p:cNvSpPr>
          <p:nvPr/>
        </p:nvSpPr>
        <p:spPr bwMode="auto">
          <a:xfrm>
            <a:off x="0" y="387254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400" b="1" dirty="0">
                <a:latin typeface="Arial Black" panose="020B0A04020102020204" pitchFamily="34" charset="0"/>
              </a:rPr>
              <a:t>Мета роботи</a:t>
            </a:r>
            <a:endParaRPr lang="ru-RU" altLang="ru-RU" sz="2400" dirty="0">
              <a:latin typeface="Arial Black" panose="020B0A04020102020204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84749" y="860988"/>
            <a:ext cx="8610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63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000" dirty="0">
                <a:cs typeface="Times New Roman" panose="02020603050405020304" pitchFamily="18" charset="0"/>
              </a:rPr>
              <a:t>Актуальність роботи обумовлюється необхідністю розробки Морської стратегії України в межах імплементації Директиви ЄС (2008/56/ЄС). </a:t>
            </a:r>
          </a:p>
          <a:p>
            <a:pPr algn="just" eaLnBrk="1" hangingPunct="1"/>
            <a:r>
              <a:rPr lang="uk-UA" altLang="ru-RU" sz="2000" dirty="0">
                <a:cs typeface="Times New Roman" panose="02020603050405020304" pitchFamily="18" charset="0"/>
              </a:rPr>
              <a:t>Однією із складових Стратегії є шестирічна Програма державного екологічного моніторингу морів України. </a:t>
            </a:r>
          </a:p>
          <a:p>
            <a:pPr algn="just" eaLnBrk="1" hangingPunct="1"/>
            <a:r>
              <a:rPr lang="uk-UA" altLang="ru-RU" sz="2000" dirty="0">
                <a:cs typeface="Times New Roman" panose="02020603050405020304" pitchFamily="18" charset="0"/>
              </a:rPr>
              <a:t>Ця Програма моніторингу складається із підпрограм спостережень по первинним показникам, індикаторам, критеріям, та їх інтеграції у комплексну оцінку за  11 дескрипторами відповідно до Директиви ЄС (2008/56/ЄС).</a:t>
            </a:r>
            <a:endParaRPr lang="uk-UA" altLang="ru-RU" sz="2000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84749" y="4581128"/>
            <a:ext cx="8534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63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000" dirty="0">
                <a:cs typeface="Times New Roman" panose="02020603050405020304" pitchFamily="18" charset="0"/>
              </a:rPr>
              <a:t>Метою роботи є підготовка </a:t>
            </a:r>
            <a:r>
              <a:rPr lang="uk-UA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Програми державного екологічного моніторингу морів України </a:t>
            </a:r>
            <a:r>
              <a:rPr lang="uk-UA" altLang="ru-RU" sz="2000" dirty="0">
                <a:cs typeface="Times New Roman" panose="02020603050405020304" pitchFamily="18" charset="0"/>
              </a:rPr>
              <a:t>як складової Морської стратегії України, яка розробляється в межах імплементації Директиви ЄС (2008/56/ЄС) відповідно до Угоди про асоціацію між Україною та Європейським Союзом. </a:t>
            </a:r>
            <a:endParaRPr lang="uk-UA" altLang="ru-RU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6513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9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A7919911-0C7F-4917-9679-47714B6287C4}" type="slidenum">
              <a:rPr lang="ru-RU" altLang="ru-RU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AutoShape 8" descr="data:image/jpeg;base64,/9j/4AAQSkZJRgABAQAAAQABAAD/2wCEAAkGBxIQEBQQEBQUFBQUFBQQDxQUEBQUFBQQFBQWFhQUFBUYHCggGBolHBYUITEhJSorLi4uFx8zODMsNygtLisBCgoKDg0OGxAQGiwkICQsLCwsLCwsLCwsLCwsLCwsLCwsLCwsLCwsLCwsLCwsLCwsLCwsLCwsLCwsLCwsLCwsLP/AABEIALwBDQMBIgACEQEDEQH/xAAcAAABBQEBAQAAAAAAAAAAAAADAgQFBgcBAAj/xABHEAABAwIDAwcICAIKAgMAAAABAAIDBBEFEiEGMUEiMlFhcYGRExUzQlKhscEHFCNygpKy0WLhFiRDU2ODosLS8JPxVHOj/8QAGQEAAwEBAQAAAAAAAAAAAAAAAAECAwQF/8QAJBEAAgICAwEBAAIDAQAAAAAAAAECEQMxEhMhQVEiYTJScUL/2gAMAwEAAhEDEQA/ANQxfEcirz9o7HeibVPtdUKaU3XPObTOrHBNF5btF1ojdoOtUNkxRmTFZdjNepF6GP8AWljHetUhkxRmSlLtYdSLqMb60sY11qmslKM2Uo7WHUi3jGOtKGL9aqbZSitkKXax9SLUMWShinWqw2QojZCjtYdSLKMTShiSrrXlEa9Haw6kWDziu+cVAh5Ss6O1h1InPOC95xUHnXM5R2sOpE55xXPOSg85SS8o7WHSidOJJJxNQRkKQZCjtYdSJ44p1pBxbrUA6QoLpCjtYdSLC7F+tIdjPWq2+QoD5CjtYdSLOcb60g471qqPlKA+Up9rDqRbjj/WkO2h61TnylBfMUdrDqRcnbR9aG7aXrVKfMU3fMU+xi6kaDS7R5ja6tVDW5m3WOYZKc47Vp2CO+zW2OTZhkgkRu1fFUCfnK/7V8Vn0/OWeXZth0KaUVpTdpRmlYmw4YUZpTZpRmlIY5aUZhTZpRmlIBy0orSm7SjNKQB2lFaUBpRGlADhpRAgNKI0oAMClAoQKWHIAXdcKTdeugDxKSSvEpBKAPEpBK8ShuKAPOKE4rrihuKAEPKA8ojygPKABPKc/VRJEzyLc0l3iUDVwGmQ26LcU0eUhseYOFxfLutzmg5iP9N+5DEwlVhkzGlzmWA53KaS0dJANwFGPUxs3E3yztB6CYbraFuqhXFNAmIem8iM8oD1SAdYXzwtQwP0Sy/C+cO1ahgnogujEc2YjdrDvWe1B5S0La3is7qDylOTZWHR1pRWlN2lFaVibjhhRmFNmlGaUgHLSjNKbNKKwpDHTCjNKasKM1yQDlpRGuTZrkVrkAOGlFaU2aURrkgHAKVdADksOTGFuvEoeZezJAKLkglcJSC5MDrihkrzihuKAOOKG5y84obnIEcc5BeV1zkJxQAh5S4GBv2hvucNB6pLWOAdfQ8soLynE7LxQm/94f8A9GhMmatUOcMj8jWvjBzBrZo77rgNOvuVdcVYqR18Qk7Z/gVW3FJbYIQ4oL0RxQXlaDHuF88dq0/A/RLL8L54WoYH6Jb4jmzEbtbxWc1HOWi7XcVnNSeUpybKxaONKM1N2orSsjYcNKK0pu0orSkMcNcjMcm0Z16OtWKLZ7OwPjlabi9iNO4j9kqE5JbItrkVrk5fgc7fVB7HBDdh8zd8bvC/wRTDnF/TzXIjXIPk3De1w/CV0FSUOWuRWuTVrkUOQA4DkoOQA5KDkDDZl4uQsy9mSAWXJBcklySXJgdc5Ic5JLkhzkAec5Cc5ec5CcUCPOKE8rpKb1k7Y5mQk3MjQYzlIBeSfs9dQ7j0Jg3R15RW1F4yP7tunfI0pvVXjIEgLC6+XMLXtvt7kyo60/WrixjjLHytOt4gI2uy245yTrwulaomRYMKdeuN+Plb/lKrzip3CWu+ttdwOYk7gQ5pHzCgHbieA3ngL7kKrYIG4oTyluQnlaDH2Fc8LUsD9Esrwo8sdq1PA/RLfEc2YjNruKzip5xWjbX8Vm1TzksmysWjzUVpQGlEaVibB2lFaUBqsmGbNSOGeVpDSOa1w8oOstI9yAbohmlSOGYm+A3abg72ncesdBUidnYzfychNt7SBmHa02KCcCA9c/lSolzj9LTh2JMnbdu/iOITgyjcVUYMOdG4OZIQR1e46qyUtUJBlfYO6elXF1s55xW4jkyDpQ3sa7eAe5Jey2hSC23yKujKyLxHDcvKj3cR0dij2uViIUdXUN+Uzfxb09nWs5Q+o6Meb5IYtclZk3zJWZZHSHzLmZBzrxcgAhcklyGXJJcgBZckOckFyQ5yAOuchucuOchucmASE8tutuUNejVDrxd93anku13g2071yM634N5R7iu4lo4dbGn4j5Kf/QDWd2YWdyh/Fr8UGka2IyFoAzsyWA0vcEE+CU4oTiqcU1QE1s3O51S0E6ZXaWHqtJHwUGxme8JuWyclw0vx3G2iltkz/W2fdk/QVFUrbydTbuPDQaqaSsn7QivdeRx3a9FuHQmbineI87Ne4eA8Hpvv96YuK0joGSGFHljtWqYF6JZRhJ5Y7Vq2BeiC6cRzZiM2wO9ZrUnlLStseKzOq5ynJsrFo4CiNKC0ojSsjYd0uUuAeS1vEgXI7lZsLllj9BOJGj1HAm3dvCq8NLI4XaxxHSASjMpJb6Mff7pBSE/S8nE4JbCezXjcdQQep2hCO+meRdpEzeFyA+3U4aO7/FU1rqgiz4zIOh7bnudvCJSxyMOaB0sDt5aR5SInrG9KiGiemgJPIJvvyOFneHHuuo6aZ7TrcJ5HjkgFq2DM3+9h5be0s5ze66kY2RVDc0T2yt7eUOq+/uKLZNIBg+0LXfZTaHc13T2qakjt2HwVVxHAt+TwO9KwXHH05ENRqzcHHe3t6lUZURKFljcPD/u9IKclgsHNN2nUFUj6QdsvqDRDCAZ3jMLi7Y2G/K6yeAWq90ZUT2J0jS3PcNPSTZp7SeKrM2LQs50je43+CpQk8o0zVdSXyb8tw4joAvoO6yrdTVveTyiBwF76dyHiVnVjcuJp52opQbGS3a137J/S18cwvE9rxxyuBt29Cz7ZyqyMINM6c30cIS7uJQ8HmLq4PgjMd36t3AN9YfHRTLEkrRam7pmll6SXIZckFywNAhckFy6I3Hh46fFcMQ9Z7B3lx/0gooViHOQnORj5Ib3OPYy3xK4x8ZIDWE39p+nboAmFiXODY+t58Gt/c/BKrReKJ/UWHuJI9xSKmuvcNawNHJbybnKOsorDmpwzp8oW/eYQ74Fyh+UwIxzkJzl4uQ3OWgExso7+tx/j/QVHMOWOV3EkRt7ySfcE82Vd/XIu1w/0lMcQGVjG8SXyO7zZvuHvUPdf8Etgc2eK3FhJH3Tv96ZOKc0k+R4J3bnfdOhQK2LI9zL3sdD0jgfCy0W6BjzCDyx2rWMB9EslwfnjtWs4B6ILoxnNlIvbHiszqjyitM2yO9ZjVHlJZNjxaEgogKCClgrI2HEchG4kdhITyLE5m7pHdhdmHvUew33J1FRyO3Md4W+KQ/B83GJPWDT3W+BSvOLTzmuH3ZPkQm7MLlPD4k+4FHiwWY+pIeyJ/wAwEif4nfKtOrZZGnrb82ldjdKHZmuje7g5r/JS/m0v33RWbP1B3Qyn8LB+p4Rf6OVP9xJ+eIf7khfxJWi2icLMqWnou9uUj8Q5Lvd2KVlooqht22d3codoVW8z1bBpFO3s8i8eGdFoqiSBwzcn70boj4HknuIUtoEvwnMMkfSO8lIS6Fxs0n1P5Kl/S5sjLJL9eh5Ufkx5a2paW6A26CFodLUsqG5XjUjX9/5qA2z2hnw2nEUUYkdI4sic4ZmsYBdxcONtN+irHNpilH6YxhQYx1nMjP8AFM92UfhG8ruKMAddrmkfwM8mwdQBWi/RrsGytL5qqXlA5iI42k8rfynAhvc0dqkfpF2NpaJsb4I9XXzve50ji4dbibdgsFvLLGrJjKpUjN8Dmc5piibK5xuRlqnRt/KND4qbwWklobvqKeezvXY0yADjfrU39HWIGGrZro4gHThuWv7aU3lKKUcWgPHcf2uolktPzQ+bTX9mUNqs4BiYSDuLtPciNilPSOwWScNwqrqGkwVLomsOUsDePTe3FOzs9iTebWOPaB82rmNPf0QyiPG6cMoQkNosWZ/bRv8AvRxn/aiNrMRZz4IX9NmkH3FKwqQdmGMPBOYcIZfQb9D1DimsWPSDSSkt915+YUnBi0WctLX33XFiB1b0OS/RVMaP2ei6D+YqErLQkZd0cxFr7wWi4+KuzJWO1F+8JhPhrJw5jhv1B4g9IV7EpNbKFWR5HubwB062nVp8CE2JT3EWizXA3yl0Lj0lh5J72keCjnFXHRoSuzDv65F94/pKaY3JeZw9mzB+EWt43TnZmMuqWOHqkE95A+aiqt3Lf9536ikl/IQFxTmscHxMeOc37KQdmrD36+CZkpxQOBJjdukGXscNWnxVP9BBsHPLHatbwD0QWSYU0iSx3g2PaCta2f8ARBdGM5spGbZ8VmFVzitO2y4hU2p2UqCbgxf+T+SWTZWPRXwVJYJVeSkziETECzQQSATxIA1TuHZGoJAJjAvYnPew6bAaq/4NRQU0YZH2ucRq53SVi2aNlehxytd6OjYOj7J3zITyKbFH7o4Wdob/AMirQJme0kPq2jQNe7sLQPe5STf9EGyjxJ3OnjZ91l/kjtwWoPpKyX8DWt/dO6nFns5tO93ZJH+6i59pKz1KGQ9ro/8AmExWPm7PN9aepd2zuH6bJbdnYR/entnmP+9QEuP4mebROHa9o+BKbHHsVvrRjvkf8mpUMuUeFtbzXSj/ADZD8XFG8kbWLsw6HtBHwCqVPjWJetSj/wA7x8Umv28NKB9Yh5ROVrGVDHuJ6xa4Gm9KrGWGXCGXzR/ZO3jLqwnrbw7lCbXYlF9VlpKh7BM5n2bQcxceBFub32VQxj6WpHwuZBE2KQ3aJM5cGjddrSBylSKCVpZJLI8umuHgk3LiDc3JVxwv6FtmsfQ7X/auj9pnvFirX9KNPno89uY73ELLfo7xNlNUslle2OMEh7nODQAQRx7Vd9tPpFoXUskUYlmzaB7Y8kd+BD5LZh926ycJNtIh7TM3wmYslBHTp1L6LjcJ6cf4keve1fKsm0BDrxsA10u4n5BW6n+kusbA1grWxWFg1lCHuA63OcQVssUrFL1FhwmhbJNLFI6VmW5Hk5XR6g2N8p171L+Yrcypq2/5+Ye8LKMPxzEaiZxp5JJJyHH0MXKbe5Ng2ze/pUy3FceZzoHO7acH9BUrE0qtFufui/fUapvMrHnqkiY7x0XRNiLP/izDra+N3iHW9yo8e2eKM59GT/lSt+RUnhv0gSPOWaikB0uWOBIvpq1wBQ4MXJFrjxaazvLUjm2Fx5ORsubW1miwQxtBSXtIJIj/AIlO8D8wBC5NjkEbPKOfyS4N0cOTc7+wcVMeVpixrhUxuDxdgGU5h1XcLrBNM0fgOirYH+iljcOpwv4FFnFmuykXyOAN+PAqoYpjkMby008biL73tY73N0SsH2lbIbeQLAAbAS5s3VqAhSXwHEj6nBpYo3h3Ka4Z2kcHsubHou3Mq+XLW6qIilM2XNdod5MAl1jw3anuVFqxFDcubCzk3cx4GdtzbcdQUd8fnpUU3sHs7II/Jk75Jmt7m/z+Kgaw/aP++/8AUVasF2gp3M+rh0WcvaI7NBcQHA6H1Tvv2Ks7T4yySd9mMBzOBygt1a4jcABfT3p45Pk/NhIZEpBcR8lYNkDTzPEcoZrbVzQRodb33KxbTbNUPkzJA+OMt5TrSktcANQAdxVvMk6aZPjKxTEOdHK31gA8WsBI3QjsIsVqez/ogsowysiEgZFnLSQ4h5adwtw3LVtnvRBdWHRjmZF7aHeqA7HpozYO3blfdteKy2rPKKMmwx6JkbV1G4EeH80sbVVPEt/Kq8CiNWdGtIslLtFVSPyMyA2uNDr7+pSTJMQO50f5Ln4hVbCcQjgqonzODGZX5nE6btPipir+kamZcQMdKeDnchnv1PgjjeiJeE1DNVN9LJbsptPiuVlZI0ZvrbQ3j9hGCPFUPFfpIqpARGWxj+EEe86qnVuJSTG8j3OPWTZNYX9FyNMrts44rj6zJKeHk4YreNlXar6Qam/2TnAfx5Pg1oVKMiVDE+Q2Y0u7N3eeC1WKKE5f2TGI7UVc+kk77ey05R4BMKCuMUgeBm51wdTqLEp/Q7PPeRmuepnzd+y0TY3ZoxhxaxrXaWdlu4DqcUSaivAUrZmuB4LLXT+SgF+JNjZrf4iBp3qzn6LKzNYSQhvEkvuPw5fmtUpcBJ0eXZeIa4tv22IunD9lqZ1s0d7brk/usnkk9DMDxXAq2me50kbmiM2Dxq217Ag9B08VzDcOfU3c90jy3g1rn+LiQ1virv8ASxU09OG0MLCJDlllcDoGG+Vh6SbX8FU6OOnZADPUOcbXELHHKOogbytoNtekvwhJmBjy2248dT7lNyTUzobXja+3NZSyF5PQZHOt4BV+eozE5eS3g0X0CnNl8VmhDhFD5a+vN5p7bKmilNkjgFc8tyQSxROGnk3Q8p3Xm4qSfiWIs0EkZ7I3/wDJV581TW1bRHCGynQhmlgDq5xvpbpWpS0lhr37t6wmkmDZT27R4mOLT/lO/wCSK7FaySzpgLixBDbAWN7W8FYJKcJvJEP+3U+CK/Wmonp2xNjYwnnnidbgg35PWENlNiOSJmeMtgJMILhycxBPq9SsHk+pOYY+r4KUkvg27+lZxKhxGplMsnknPdbMS5uthb2epIgpK2lLZXMi0NhZzT8QrvDEeCb7TQEU2boe333T+VQJejM/SLiGUNDWCwsOVwHYFWMRnmqJHTTyBznkF4DbDk6Aa9iU5yE546R4pKCWkacUGw4NbPG4AXD2m9hfeEGviaZZNP7R/wCorsDxnbr6w+K5Wv8AtZP/ALH/AKin9GNvItG647HEfNIkgad9z2ud+6ISkOcqQn7sksBia14ygDULZNnvRBY3gjuWO1bHs8fsQtoGGQh9uJLXWT1lScx0Wq7d7isjrOcUTQoNihUnoSZa19wyMDOQSLnQAC5JQgojFNJLtLg63cpjFNlyk0gNTWukddxv/wB4BN3SpAZfjr0W+acQUzfXJ7rLXxGXIb5r9af0eDTy81hA6Xae5WDB6SmFiJMh6x+4V5wh8YtZ0b1nLKkUotlKwvYomxfdx6wQ3w4qcfhtLStJmkaS0X8lHZz+wMHzTjaXa5ovFELNHJcWmxe7iLjc0dW9Up+JROuPJAX9nRK2xqJPN23hj0hpu+RwB8Gj5qdwTbWeRpLWRN4aAn4lUBjWu3B57bH3qQopDFq1jx02PyshxteD8X00iHaSqJ1LbdTGrku01UDo4D8Lf2VQi2gcN7ZO9jT8ghVG0hPqHvjI+az65FJxEbYYbLXy/WMwMmQMcCAMwbfLa2462VHlYYSWvjGb+M3t3AqwYjjb5BlBLOnK13xKgH07d9z4LaFrZM1/qLpqSWbm5R+JjR4KTptnX/2kgA4hpJ/koqKnZfVzh2NP7KZonxM3yzd0dx705X8JS/SxYDWMw+5hgjc8izpH5i8joBvoOxTA23cefTt/DIR8QqmMUg/xj2saE3mxVnq5h2/+gs+D+leF+pdpIZTlLXRn+O2X8w3d6czOuLixHAjULNo8SjBBdndbcLgD4o1NjT2OvGLNO8C5H4ulS0yuP4XaSYjo8Eemnvx+Co1djrwdATfUENFveU3gxufgHfmaPgEcWS6RqtMQfWKoW2WKSfWZIcxMTC0BmYgXsCSelNIMUqDw8ZX/AAChMQqHGR+fnX14696FEqLQ4dUMkIFnN4bwf2TuijiDjmF+s6quuOt7pxC7jftsf3TlDzw0jO36WOCNrCH5mGzg4cnLaxUj5vjmcSxoL3kudd455cXEgDgbqCpmXGpB7Hj4XU1hYs4FvcARf4rkk5JnVGMWOWbIyng0f5lvgm0mB+TJDnbt4vm8FZ4Zz0OPaW/um9VILuvZvaVnkyyWjSGOL2ivYeMk5YNbEWv0LYdnHfYhY/C4GpJGouLeAWv7N+hC9LF/imeVm/yaIfbrislrByitb25GhWT1g5RTkTAapnVw3N0+yrhjupXhbK++m6kkREKdNMhmlV8jPiMKaYtUkyrs0kaG2ljbXuTaSkQjGQLJOmC8BSyEodkiW7TYhKp3gnVUkatpLwkaGildq1S8eHTjipLAayERi5APFTbKiMjQhVRk5FVNNKOHvTSoqHs3tHirVXztDSVRMXrC5xSoEzsmLfwhN3Yhfgo5ziuXRRaokBVFxUtR4O+Xc4KtscpzB8QLHBIqvwnINjnHe/3J2/YfTRynMMxMFoun8mKNA3p0RbM3xLZ90O9MY2FqumP4nE5h11VHlrd6iSN4SX0fOkBIHSNe1HjaFE0F3OzHcL+KkwVOjKdN+DyNwCruKuvM89J+QUyHKJrY7uJTiSMQiR6LoiRWwKnQJsXTvA4kePyU1hdZZ2rve4/JQ8dMnlJHlcsJRTOmGRotUWJN438HJpVV8dzoST/CB796bsems+8rGeNM3hmaHmFOzTX3XI8FsuznoQsYwYfaDtC2jZz0IXZj0efldsFtbh5feyzqp2deXblulZTtdvCjHYfH7KtxM1KjGhs4/oShs47oWxDDo/ZXRh8fspcR8zHhs27oXjs07oWxeb4/ZXvN8fspcA5GNO2Zd0JtPso4g6LbvN8fspPm6P2U+IuR8+SbISdBQv6ISdBX0I7C4vZSPNcXsqyTARstKNwKI3AKgdK3vzXF7IXvNUXshA7MHODVBFjdN3bMSHeCt/OFReyFzzVF7KBWfP39FX+yV7+ij/ZK+gPNUXsrvmqL2UD5MwFuyj+hOIdlJeoLdvNUXsrowuL2UUHJmGuwWoboCe5DdgdSelbv5qi9ld81xeyEUHJnz+/ZiY77pI2QkO8FfQRwuL2QuDC4vZQFmG0OysjeBT8bNv6FszcMi9lK83R+ypcbHyMY/o4/oQJdl3k7itu83R+yuebY/ZS4j5GHDZV/QiN2Wd0Fbb5tj9ld82x+yjiPmYxFsw7oXTs08Hctobh0fsrhw6P2VPAfYY8zZ5/QUmTZ1/QtjGHR+yvHDo/ZQ8aH2syTC9n3h4NuK1LA6MtisnkWHxg6BS1PCANAtIxozlKz/9k="/>
          <p:cNvSpPr>
            <a:spLocks noChangeAspect="1" noChangeArrowheads="1"/>
          </p:cNvSpPr>
          <p:nvPr/>
        </p:nvSpPr>
        <p:spPr bwMode="auto">
          <a:xfrm>
            <a:off x="307975" y="-990600"/>
            <a:ext cx="34099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2400">
              <a:latin typeface="Times New Roman" panose="02020603050405020304" pitchFamily="18" charset="0"/>
            </a:endParaRPr>
          </a:p>
        </p:txBody>
      </p:sp>
      <p:sp>
        <p:nvSpPr>
          <p:cNvPr id="7173" name="Прямоугольник 2"/>
          <p:cNvSpPr>
            <a:spLocks noChangeArrowheads="1"/>
          </p:cNvSpPr>
          <p:nvPr/>
        </p:nvSpPr>
        <p:spPr bwMode="auto">
          <a:xfrm>
            <a:off x="2270125" y="36195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400" b="1">
                <a:latin typeface="Times New Roman" panose="02020603050405020304" pitchFamily="18" charset="0"/>
              </a:rPr>
              <a:t>Директива  ЄС про морську стратегію</a:t>
            </a:r>
            <a:r>
              <a:rPr lang="ru-RU" altLang="ru-RU" sz="2400" b="1">
                <a:latin typeface="Times New Roman" panose="02020603050405020304" pitchFamily="18" charset="0"/>
              </a:rPr>
              <a:t> 2008/56/ЄС (</a:t>
            </a:r>
            <a:r>
              <a:rPr lang="uk-UA" altLang="ru-RU" sz="2400" b="1">
                <a:latin typeface="Times New Roman" panose="02020603050405020304" pitchFamily="18" charset="0"/>
              </a:rPr>
              <a:t>MSFD</a:t>
            </a:r>
            <a:r>
              <a:rPr lang="ru-RU" altLang="ru-RU" sz="2400" b="1">
                <a:latin typeface="Times New Roman" panose="02020603050405020304" pitchFamily="18" charset="0"/>
              </a:rPr>
              <a:t>)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7174" name="TextBox 4"/>
          <p:cNvSpPr txBox="1">
            <a:spLocks noChangeArrowheads="1"/>
          </p:cNvSpPr>
          <p:nvPr/>
        </p:nvSpPr>
        <p:spPr bwMode="auto">
          <a:xfrm>
            <a:off x="3635375" y="1404938"/>
            <a:ext cx="12969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000">
                <a:latin typeface="Times New Roman" panose="02020603050405020304" pitchFamily="18" charset="0"/>
              </a:rPr>
              <a:t>Перегляд  п'яти елементів Стратегії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000">
                <a:solidFill>
                  <a:schemeClr val="tx2"/>
                </a:solidFill>
                <a:latin typeface="Times New Roman" panose="02020603050405020304" pitchFamily="18" charset="0"/>
              </a:rPr>
              <a:t>Кожні 6 років</a:t>
            </a:r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5" name="TextBox 13"/>
          <p:cNvSpPr txBox="1">
            <a:spLocks noChangeArrowheads="1"/>
          </p:cNvSpPr>
          <p:nvPr/>
        </p:nvSpPr>
        <p:spPr bwMode="auto">
          <a:xfrm>
            <a:off x="2012950" y="1758950"/>
            <a:ext cx="90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000">
                <a:solidFill>
                  <a:schemeClr val="bg1"/>
                </a:solidFill>
                <a:latin typeface="Times New Roman" panose="02020603050405020304" pitchFamily="18" charset="0"/>
              </a:rPr>
              <a:t>Базова оцінка</a:t>
            </a:r>
            <a:endParaRPr lang="ru-RU" altLang="ru-RU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6" name="TextBox 14"/>
          <p:cNvSpPr txBox="1">
            <a:spLocks noChangeArrowheads="1"/>
          </p:cNvSpPr>
          <p:nvPr/>
        </p:nvSpPr>
        <p:spPr bwMode="auto">
          <a:xfrm>
            <a:off x="3132138" y="2420938"/>
            <a:ext cx="143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000">
                <a:solidFill>
                  <a:schemeClr val="bg1"/>
                </a:solidFill>
                <a:latin typeface="Times New Roman" panose="02020603050405020304" pitchFamily="18" charset="0"/>
              </a:rPr>
              <a:t>Визначення доброго екологічного стану</a:t>
            </a:r>
            <a:endParaRPr lang="ru-RU" altLang="ru-RU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7" name="TextBox 15"/>
          <p:cNvSpPr txBox="1">
            <a:spLocks noChangeArrowheads="1"/>
          </p:cNvSpPr>
          <p:nvPr/>
        </p:nvSpPr>
        <p:spPr bwMode="auto">
          <a:xfrm>
            <a:off x="468313" y="2398713"/>
            <a:ext cx="976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000">
                <a:solidFill>
                  <a:schemeClr val="bg1"/>
                </a:solidFill>
                <a:latin typeface="Times New Roman" panose="02020603050405020304" pitchFamily="18" charset="0"/>
              </a:rPr>
              <a:t>Програма заходів</a:t>
            </a:r>
            <a:endParaRPr lang="ru-RU" altLang="ru-RU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8" name="TextBox 16"/>
          <p:cNvSpPr txBox="1">
            <a:spLocks noChangeArrowheads="1"/>
          </p:cNvSpPr>
          <p:nvPr/>
        </p:nvSpPr>
        <p:spPr bwMode="auto">
          <a:xfrm>
            <a:off x="1260475" y="3228975"/>
            <a:ext cx="90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000">
                <a:solidFill>
                  <a:schemeClr val="bg1"/>
                </a:solidFill>
                <a:latin typeface="Times New Roman" panose="02020603050405020304" pitchFamily="18" charset="0"/>
              </a:rPr>
              <a:t>Програма моніторингу</a:t>
            </a:r>
            <a:endParaRPr lang="ru-RU" altLang="ru-RU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9" name="TextBox 17"/>
          <p:cNvSpPr txBox="1">
            <a:spLocks noChangeArrowheads="1"/>
          </p:cNvSpPr>
          <p:nvPr/>
        </p:nvSpPr>
        <p:spPr bwMode="auto">
          <a:xfrm>
            <a:off x="2917825" y="3221038"/>
            <a:ext cx="90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000">
                <a:solidFill>
                  <a:schemeClr val="bg1"/>
                </a:solidFill>
                <a:latin typeface="Times New Roman" panose="02020603050405020304" pitchFamily="18" charset="0"/>
              </a:rPr>
              <a:t>Екологічні цілі</a:t>
            </a:r>
            <a:endParaRPr lang="ru-RU" altLang="ru-RU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0" name="TextBox 18"/>
          <p:cNvSpPr txBox="1">
            <a:spLocks noChangeArrowheads="1"/>
          </p:cNvSpPr>
          <p:nvPr/>
        </p:nvSpPr>
        <p:spPr bwMode="auto">
          <a:xfrm>
            <a:off x="2012950" y="4149725"/>
            <a:ext cx="90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Досягнення ДЕС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1" name="Прямоугольник 6"/>
          <p:cNvSpPr>
            <a:spLocks noChangeArrowheads="1"/>
          </p:cNvSpPr>
          <p:nvPr/>
        </p:nvSpPr>
        <p:spPr bwMode="auto">
          <a:xfrm>
            <a:off x="4356100" y="3484563"/>
            <a:ext cx="241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400">
                <a:solidFill>
                  <a:schemeClr val="bg1"/>
                </a:solidFill>
                <a:latin typeface="Times New Roman" panose="02020603050405020304" pitchFamily="18" charset="0"/>
              </a:rPr>
              <a:t>1. Біологічна різноманітність</a:t>
            </a: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2" name="Прямоугольник 20"/>
          <p:cNvSpPr>
            <a:spLocks noChangeArrowheads="1"/>
          </p:cNvSpPr>
          <p:nvPr/>
        </p:nvSpPr>
        <p:spPr bwMode="auto">
          <a:xfrm>
            <a:off x="4356100" y="4005263"/>
            <a:ext cx="148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400">
                <a:solidFill>
                  <a:schemeClr val="bg1"/>
                </a:solidFill>
                <a:latin typeface="Times New Roman" panose="02020603050405020304" pitchFamily="18" charset="0"/>
              </a:rPr>
              <a:t>2. Види-вселенці</a:t>
            </a: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3" name="Прямоугольник 21"/>
          <p:cNvSpPr>
            <a:spLocks noChangeArrowheads="1"/>
          </p:cNvSpPr>
          <p:nvPr/>
        </p:nvSpPr>
        <p:spPr bwMode="auto">
          <a:xfrm>
            <a:off x="4356100" y="4467225"/>
            <a:ext cx="168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400">
                <a:latin typeface="Times New Roman" panose="02020603050405020304" pitchFamily="18" charset="0"/>
              </a:rPr>
              <a:t>3. Промислові види</a:t>
            </a:r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7184" name="Прямоугольник 22"/>
          <p:cNvSpPr>
            <a:spLocks noChangeArrowheads="1"/>
          </p:cNvSpPr>
          <p:nvPr/>
        </p:nvSpPr>
        <p:spPr bwMode="auto">
          <a:xfrm>
            <a:off x="4356100" y="4941888"/>
            <a:ext cx="17303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400">
                <a:latin typeface="Times New Roman" panose="02020603050405020304" pitchFamily="18" charset="0"/>
              </a:rPr>
              <a:t>4. Харчові  ланцюги</a:t>
            </a:r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7185" name="Прямоугольник 23"/>
          <p:cNvSpPr>
            <a:spLocks noChangeArrowheads="1"/>
          </p:cNvSpPr>
          <p:nvPr/>
        </p:nvSpPr>
        <p:spPr bwMode="auto">
          <a:xfrm>
            <a:off x="4356100" y="5397500"/>
            <a:ext cx="137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400">
                <a:latin typeface="Times New Roman" panose="02020603050405020304" pitchFamily="18" charset="0"/>
              </a:rPr>
              <a:t>5. Евтрофікація</a:t>
            </a:r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7186" name="Прямоугольник 24"/>
          <p:cNvSpPr>
            <a:spLocks noChangeArrowheads="1"/>
          </p:cNvSpPr>
          <p:nvPr/>
        </p:nvSpPr>
        <p:spPr bwMode="auto">
          <a:xfrm>
            <a:off x="4356100" y="5876925"/>
            <a:ext cx="1622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400">
                <a:latin typeface="Times New Roman" panose="02020603050405020304" pitchFamily="18" charset="0"/>
              </a:rPr>
              <a:t>6. Донні біоценози</a:t>
            </a:r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7187" name="Прямоугольник 25"/>
          <p:cNvSpPr>
            <a:spLocks noChangeArrowheads="1"/>
          </p:cNvSpPr>
          <p:nvPr/>
        </p:nvSpPr>
        <p:spPr bwMode="auto">
          <a:xfrm>
            <a:off x="6634163" y="3529013"/>
            <a:ext cx="22590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400">
                <a:latin typeface="Times New Roman" panose="02020603050405020304" pitchFamily="18" charset="0"/>
              </a:rPr>
              <a:t>7. Гідрофізичні характеристики</a:t>
            </a:r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7188" name="Прямоугольник 26"/>
          <p:cNvSpPr>
            <a:spLocks noChangeArrowheads="1"/>
          </p:cNvSpPr>
          <p:nvPr/>
        </p:nvSpPr>
        <p:spPr bwMode="auto">
          <a:xfrm>
            <a:off x="6659563" y="4005263"/>
            <a:ext cx="1335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400">
                <a:latin typeface="Times New Roman" panose="02020603050405020304" pitchFamily="18" charset="0"/>
              </a:rPr>
              <a:t>8. Забруднення</a:t>
            </a:r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7189" name="Прямоугольник 27"/>
          <p:cNvSpPr>
            <a:spLocks noChangeArrowheads="1"/>
          </p:cNvSpPr>
          <p:nvPr/>
        </p:nvSpPr>
        <p:spPr bwMode="auto">
          <a:xfrm>
            <a:off x="6670675" y="4425950"/>
            <a:ext cx="22225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400">
                <a:solidFill>
                  <a:schemeClr val="bg1"/>
                </a:solidFill>
                <a:latin typeface="Times New Roman" panose="02020603050405020304" pitchFamily="18" charset="0"/>
              </a:rPr>
              <a:t>9. Забруднення в рибі та морепродуктах</a:t>
            </a: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0" name="Прямоугольник 28"/>
          <p:cNvSpPr>
            <a:spLocks noChangeArrowheads="1"/>
          </p:cNvSpPr>
          <p:nvPr/>
        </p:nvSpPr>
        <p:spPr bwMode="auto">
          <a:xfrm>
            <a:off x="6659563" y="4979988"/>
            <a:ext cx="22225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400">
                <a:solidFill>
                  <a:schemeClr val="bg1"/>
                </a:solidFill>
                <a:latin typeface="Times New Roman" panose="02020603050405020304" pitchFamily="18" charset="0"/>
              </a:rPr>
              <a:t>10. Морське сміття</a:t>
            </a: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1" name="Прямоугольник 29"/>
          <p:cNvSpPr>
            <a:spLocks noChangeArrowheads="1"/>
          </p:cNvSpPr>
          <p:nvPr/>
        </p:nvSpPr>
        <p:spPr bwMode="auto">
          <a:xfrm>
            <a:off x="6724650" y="5351463"/>
            <a:ext cx="231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400">
                <a:solidFill>
                  <a:schemeClr val="bg1"/>
                </a:solidFill>
                <a:latin typeface="Times New Roman" panose="02020603050405020304" pitchFamily="18" charset="0"/>
              </a:rPr>
              <a:t>11. Енергетичне забруднення</a:t>
            </a: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2" name="Прямоугольник 8"/>
          <p:cNvSpPr>
            <a:spLocks noChangeArrowheads="1"/>
          </p:cNvSpPr>
          <p:nvPr/>
        </p:nvSpPr>
        <p:spPr bwMode="auto">
          <a:xfrm>
            <a:off x="4384675" y="616585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600" b="1">
                <a:latin typeface="Times New Roman" panose="02020603050405020304" pitchFamily="18" charset="0"/>
              </a:rPr>
              <a:t>Дескриптори якості для визначення Доброго екологічного стану</a:t>
            </a:r>
            <a:endParaRPr lang="ru-RU" altLang="ru-RU" sz="1600">
              <a:latin typeface="Times New Roman" panose="02020603050405020304" pitchFamily="18" charset="0"/>
            </a:endParaRPr>
          </a:p>
        </p:txBody>
      </p:sp>
      <p:pic>
        <p:nvPicPr>
          <p:cNvPr id="7193" name="Picture 7" descr="http://www.sea.gov.ua/.images/logo.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12700"/>
            <a:ext cx="14287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7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539552" y="555625"/>
            <a:ext cx="7705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uk-UA" altLang="ru-RU" b="1" dirty="0" smtClean="0"/>
              <a:t>Зв'язок WFD та MSFD </a:t>
            </a:r>
          </a:p>
          <a:p>
            <a:pPr algn="ctr" eaLnBrk="1" hangingPunct="1"/>
            <a:r>
              <a:rPr lang="uk-UA" altLang="ru-RU" b="1" dirty="0" smtClean="0"/>
              <a:t>з міжнародним та європейським законодавством</a:t>
            </a:r>
            <a:endParaRPr lang="uk-UA" altLang="ru-RU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48146"/>
            <a:ext cx="4576763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1"/>
          <p:cNvSpPr>
            <a:spLocks noChangeArrowheads="1"/>
          </p:cNvSpPr>
          <p:nvPr/>
        </p:nvSpPr>
        <p:spPr bwMode="auto">
          <a:xfrm>
            <a:off x="323850" y="5373688"/>
            <a:ext cx="8496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ru-RU" sz="1600"/>
              <a:t>UWWTD-Urban Waste Water Treatment Directive; BWD-Bathing Water Directive; Habitats-Habitats Directive; Birds-Birds Directive; CFP-Common Fisheries Policy; EQSD-Environmental Quality Standards Directive 2008/105/EC; Nitrates- Nitrates Directive</a:t>
            </a:r>
            <a:endParaRPr lang="ru-RU" altLang="ru-RU" sz="1600"/>
          </a:p>
        </p:txBody>
      </p:sp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323850" y="6464924"/>
            <a:ext cx="6660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ru-RU" sz="1100" b="1" i="1" dirty="0"/>
              <a:t>11th</a:t>
            </a:r>
            <a:r>
              <a:rPr lang="en-GB" altLang="ru-RU" sz="1100" b="1" dirty="0"/>
              <a:t> meeting of </a:t>
            </a:r>
            <a:r>
              <a:rPr lang="en-GB" altLang="ru-RU" sz="1100" b="1" dirty="0" smtClean="0"/>
              <a:t>the</a:t>
            </a:r>
            <a:r>
              <a:rPr lang="uk-UA" altLang="ru-RU" sz="1100" b="1" dirty="0" smtClean="0"/>
              <a:t> </a:t>
            </a:r>
            <a:r>
              <a:rPr lang="en-GB" altLang="ru-RU" sz="1100" b="1" dirty="0" smtClean="0"/>
              <a:t>Marine </a:t>
            </a:r>
            <a:r>
              <a:rPr lang="en-GB" altLang="ru-RU" sz="1100" b="1" dirty="0"/>
              <a:t>Strategy Coordination Group (MSCG)</a:t>
            </a:r>
            <a:endParaRPr lang="ru-RU" altLang="ru-RU" sz="1100" dirty="0"/>
          </a:p>
        </p:txBody>
      </p:sp>
      <p:pic>
        <p:nvPicPr>
          <p:cNvPr id="4102" name="Picture 7" descr="http://www.sea.gov.ua/.images/logo.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2700"/>
            <a:ext cx="14287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7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4572000" y="1449388"/>
            <a:ext cx="4392613" cy="2232025"/>
          </a:xfrm>
        </p:spPr>
        <p:txBody>
          <a:bodyPr>
            <a:normAutofit lnSpcReduction="10000"/>
          </a:bodyPr>
          <a:lstStyle/>
          <a:p>
            <a:r>
              <a:rPr lang="ru-RU" altLang="ru-RU" sz="1700" smtClean="0"/>
              <a:t>Чорне море є внутрішніми морем, яке майже відрізане від іншої частини Світового океану;</a:t>
            </a:r>
          </a:p>
          <a:p>
            <a:r>
              <a:rPr lang="ru-RU" altLang="ru-RU" sz="1700" smtClean="0"/>
              <a:t>морське дно поділяється на: шельф, континентальний  схил  та глибоководні впадини;</a:t>
            </a:r>
          </a:p>
          <a:p>
            <a:r>
              <a:rPr lang="ru-RU" altLang="ru-RU" sz="1700" smtClean="0"/>
              <a:t>Шельф займає близько 25% акваторії моря</a:t>
            </a:r>
          </a:p>
        </p:txBody>
      </p:sp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468313" y="3933825"/>
            <a:ext cx="14779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1100"/>
              <a:t>(Eremeev at al., 2009)</a:t>
            </a:r>
            <a:endParaRPr lang="ru-RU" altLang="ru-RU" sz="1100"/>
          </a:p>
        </p:txBody>
      </p:sp>
      <p:pic>
        <p:nvPicPr>
          <p:cNvPr id="4100" name="Рисунок 5" descr="D:\Documents\MyDocuments\UkrSCES\ScS\Ugoda\2015\EMBLAS_II\Tasks\Expedition\2016\Report\ScientificReport\Komorin\www\Атлас Черного и Азовского морей\Resources\Rzd_5_8\Rozdil 5-8_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40322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4194175"/>
            <a:ext cx="4176712" cy="2520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Объект 2"/>
          <p:cNvSpPr txBox="1">
            <a:spLocks/>
          </p:cNvSpPr>
          <p:nvPr/>
        </p:nvSpPr>
        <p:spPr bwMode="auto">
          <a:xfrm>
            <a:off x="488950" y="4259263"/>
            <a:ext cx="4032250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uk-UA" altLang="ru-RU" sz="1700">
                <a:latin typeface="Calibri" panose="020F0502020204030204" pitchFamily="34" charset="0"/>
              </a:rPr>
              <a:t>Чорне </a:t>
            </a:r>
            <a:r>
              <a:rPr lang="ru-RU" altLang="ru-RU" sz="1700">
                <a:latin typeface="Calibri" panose="020F0502020204030204" pitchFamily="34" charset="0"/>
              </a:rPr>
              <a:t>море є найбільшим  меромектичним </a:t>
            </a:r>
            <a:r>
              <a:rPr lang="en-US" altLang="ru-RU" sz="1700">
                <a:latin typeface="Calibri" panose="020F0502020204030204" pitchFamily="34" charset="0"/>
              </a:rPr>
              <a:t> </a:t>
            </a:r>
            <a:r>
              <a:rPr lang="ru-RU" altLang="ru-RU" sz="1700">
                <a:latin typeface="Calibri" panose="020F0502020204030204" pitchFamily="34" charset="0"/>
              </a:rPr>
              <a:t>басейном на планеті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700">
                <a:latin typeface="Calibri" panose="020F0502020204030204" pitchFamily="34" charset="0"/>
              </a:rPr>
              <a:t>характерною особливістю моря є наявність відносно тонкого поверхневого шару аеробних води і потужного сірководневого шару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700">
                <a:latin typeface="Calibri" panose="020F0502020204030204" pitchFamily="34" charset="0"/>
              </a:rPr>
              <a:t>сірководневий шар  охоплює близько 87% від об'єму моря</a:t>
            </a:r>
          </a:p>
        </p:txBody>
      </p:sp>
      <p:pic>
        <p:nvPicPr>
          <p:cNvPr id="10" name="Picture 7" descr="http://www.sea.gov.ua/.images/logo.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2700"/>
            <a:ext cx="14287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0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uk-UA" b="1" dirty="0" smtClean="0"/>
              <a:t>Циркуляція вод  Чорного моря</a:t>
            </a:r>
            <a:endParaRPr lang="ru-RU" dirty="0"/>
          </a:p>
        </p:txBody>
      </p:sp>
      <p:pic>
        <p:nvPicPr>
          <p:cNvPr id="8198" name="Рисунок 8" descr="D:\Documents\MyDocuments\UkrSCES\ScS\Ugoda\2015\EMBLAS_II\Tasks\Expedition\2016\Report\ScientificReport\Komorin\www\Атлас Черного и Азовского морей\TxT\Rozdil 4_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3960812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12" descr="D:\Documents\MyDocuments\UkrSCES\ScS\Ugoda\2015\EMBLAS_II\Tasks\Expedition\2016\Report\ScientificReport\Komorin\www\Атлас Черного и Азовского морей\TxT\Rozdil 4_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860800"/>
            <a:ext cx="43688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00613" y="1700213"/>
            <a:ext cx="355917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1400" dirty="0"/>
              <a:t>Система течій в Чорному морі характеризується: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sz="1400" dirty="0"/>
              <a:t>циклонічною системою течій уздовж континентального схилу (Основна Чорноморська Течія - ОЧТ),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sz="1400" dirty="0"/>
              <a:t>західним та східними круговоротами у центральній частині моря,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sz="1400" dirty="0"/>
              <a:t>антициклонічними вихорами між ОЧТ та прибережною циркуляцією</a:t>
            </a:r>
          </a:p>
        </p:txBody>
      </p:sp>
      <p:sp>
        <p:nvSpPr>
          <p:cNvPr id="8201" name="Прямоугольник 6"/>
          <p:cNvSpPr>
            <a:spLocks noChangeArrowheads="1"/>
          </p:cNvSpPr>
          <p:nvPr/>
        </p:nvSpPr>
        <p:spPr bwMode="auto">
          <a:xfrm>
            <a:off x="468313" y="6124575"/>
            <a:ext cx="3959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dirty="0"/>
              <a:t>Океанографічний атлас Чорного та Азовського морів</a:t>
            </a:r>
            <a:r>
              <a:rPr lang="uk-UA" altLang="ru-RU" sz="1400" dirty="0" smtClean="0"/>
              <a:t>.</a:t>
            </a:r>
            <a:endParaRPr lang="ru-RU" altLang="ru-RU" sz="1400" dirty="0"/>
          </a:p>
        </p:txBody>
      </p:sp>
      <p:pic>
        <p:nvPicPr>
          <p:cNvPr id="10" name="Picture 7" descr="http://www.sea.gov.ua/.images/logo.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2700"/>
            <a:ext cx="14287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7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3201" y="392794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400" b="1" dirty="0">
                <a:latin typeface="Arial Black" panose="020B0A04020102020204" pitchFamily="34" charset="0"/>
              </a:rPr>
              <a:t>Завдання роботи</a:t>
            </a:r>
            <a:endParaRPr lang="ru-RU" altLang="ru-RU" sz="2400" dirty="0">
              <a:latin typeface="Arial Black" panose="020B0A04020102020204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508104" y="1196752"/>
            <a:ext cx="3407296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63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just" eaLnBrk="1" hangingPunct="1"/>
            <a:r>
              <a:rPr lang="uk-UA" altLang="ru-RU" dirty="0">
                <a:cs typeface="Times New Roman" panose="02020603050405020304" pitchFamily="18" charset="0"/>
              </a:rPr>
              <a:t>1. </a:t>
            </a:r>
            <a:r>
              <a:rPr lang="uk-UA" altLang="ru-RU" dirty="0" err="1">
                <a:cs typeface="Times New Roman" panose="02020603050405020304" pitchFamily="18" charset="0"/>
              </a:rPr>
              <a:t>Біорізноманіття</a:t>
            </a:r>
            <a:r>
              <a:rPr lang="uk-UA" altLang="ru-RU" dirty="0">
                <a:cs typeface="Times New Roman" panose="02020603050405020304" pitchFamily="18" charset="0"/>
              </a:rPr>
              <a:t> - оселища водної товщі </a:t>
            </a:r>
          </a:p>
          <a:p>
            <a:pPr indent="0" algn="just"/>
            <a:r>
              <a:rPr lang="uk-UA" altLang="ru-RU" dirty="0" smtClean="0">
                <a:cs typeface="Times New Roman" panose="02020603050405020304" pitchFamily="18" charset="0"/>
              </a:rPr>
              <a:t>2</a:t>
            </a:r>
            <a:r>
              <a:rPr lang="uk-UA" altLang="ru-RU" dirty="0">
                <a:cs typeface="Times New Roman" panose="02020603050405020304" pitchFamily="18" charset="0"/>
              </a:rPr>
              <a:t>. </a:t>
            </a:r>
            <a:r>
              <a:rPr lang="uk-UA" altLang="ru-RU" dirty="0" err="1">
                <a:cs typeface="Times New Roman" panose="02020603050405020304" pitchFamily="18" charset="0"/>
              </a:rPr>
              <a:t>Біорізноманіття</a:t>
            </a:r>
            <a:r>
              <a:rPr lang="uk-UA" altLang="ru-RU" dirty="0">
                <a:cs typeface="Times New Roman" panose="02020603050405020304" pitchFamily="18" charset="0"/>
              </a:rPr>
              <a:t> – оселища морського </a:t>
            </a:r>
            <a:r>
              <a:rPr lang="uk-UA" altLang="ru-RU" dirty="0" err="1">
                <a:cs typeface="Times New Roman" panose="02020603050405020304" pitchFamily="18" charset="0"/>
              </a:rPr>
              <a:t>дна</a:t>
            </a:r>
            <a:r>
              <a:rPr lang="uk-UA" altLang="ru-RU" dirty="0">
                <a:cs typeface="Times New Roman" panose="02020603050405020304" pitchFamily="18" charset="0"/>
              </a:rPr>
              <a:t> </a:t>
            </a:r>
          </a:p>
          <a:p>
            <a:pPr indent="0" algn="just"/>
            <a:r>
              <a:rPr lang="uk-UA" altLang="ru-RU" dirty="0" smtClean="0">
                <a:cs typeface="Times New Roman" panose="02020603050405020304" pitchFamily="18" charset="0"/>
              </a:rPr>
              <a:t>3</a:t>
            </a:r>
            <a:r>
              <a:rPr lang="uk-UA" altLang="ru-RU" dirty="0">
                <a:cs typeface="Times New Roman" panose="02020603050405020304" pitchFamily="18" charset="0"/>
              </a:rPr>
              <a:t>. </a:t>
            </a:r>
            <a:r>
              <a:rPr lang="uk-UA" altLang="ru-RU" dirty="0" err="1">
                <a:cs typeface="Times New Roman" panose="02020603050405020304" pitchFamily="18" charset="0"/>
              </a:rPr>
              <a:t>Біорізноманіття</a:t>
            </a:r>
            <a:r>
              <a:rPr lang="uk-UA" altLang="ru-RU" dirty="0">
                <a:cs typeface="Times New Roman" panose="02020603050405020304" pitchFamily="18" charset="0"/>
              </a:rPr>
              <a:t> – рухливі види (риби, ссавці, птахи)</a:t>
            </a:r>
          </a:p>
          <a:p>
            <a:pPr indent="0" algn="just"/>
            <a:r>
              <a:rPr lang="uk-UA" altLang="ru-RU" dirty="0" smtClean="0">
                <a:cs typeface="Times New Roman" panose="02020603050405020304" pitchFamily="18" charset="0"/>
              </a:rPr>
              <a:t>4</a:t>
            </a:r>
            <a:r>
              <a:rPr lang="uk-UA" altLang="ru-RU" dirty="0">
                <a:cs typeface="Times New Roman" panose="02020603050405020304" pitchFamily="18" charset="0"/>
              </a:rPr>
              <a:t>. Види-вселенці</a:t>
            </a:r>
          </a:p>
          <a:p>
            <a:pPr indent="0" algn="just"/>
            <a:r>
              <a:rPr lang="uk-UA" altLang="ru-RU" dirty="0" smtClean="0">
                <a:cs typeface="Times New Roman" panose="02020603050405020304" pitchFamily="18" charset="0"/>
              </a:rPr>
              <a:t>5</a:t>
            </a:r>
            <a:r>
              <a:rPr lang="uk-UA" altLang="ru-RU" dirty="0">
                <a:cs typeface="Times New Roman" panose="02020603050405020304" pitchFamily="18" charset="0"/>
              </a:rPr>
              <a:t>. Промислові види риб і молюсків</a:t>
            </a:r>
          </a:p>
          <a:p>
            <a:pPr indent="0" algn="just"/>
            <a:r>
              <a:rPr lang="uk-UA" altLang="ru-RU" dirty="0" smtClean="0">
                <a:cs typeface="Times New Roman" panose="02020603050405020304" pitchFamily="18" charset="0"/>
              </a:rPr>
              <a:t>6</a:t>
            </a:r>
            <a:r>
              <a:rPr lang="uk-UA" altLang="ru-RU" dirty="0">
                <a:cs typeface="Times New Roman" panose="02020603050405020304" pitchFamily="18" charset="0"/>
              </a:rPr>
              <a:t>. Евтрофікація</a:t>
            </a:r>
          </a:p>
          <a:p>
            <a:pPr indent="0" algn="just"/>
            <a:r>
              <a:rPr lang="uk-UA" altLang="ru-RU" dirty="0" smtClean="0">
                <a:cs typeface="Times New Roman" panose="02020603050405020304" pitchFamily="18" charset="0"/>
              </a:rPr>
              <a:t>7</a:t>
            </a:r>
            <a:r>
              <a:rPr lang="uk-UA" altLang="ru-RU" dirty="0">
                <a:cs typeface="Times New Roman" panose="02020603050405020304" pitchFamily="18" charset="0"/>
              </a:rPr>
              <a:t>. Гідрографічні зміни</a:t>
            </a:r>
          </a:p>
          <a:p>
            <a:pPr indent="0" algn="just"/>
            <a:r>
              <a:rPr lang="uk-UA" altLang="ru-RU" dirty="0" smtClean="0">
                <a:cs typeface="Times New Roman" panose="02020603050405020304" pitchFamily="18" charset="0"/>
              </a:rPr>
              <a:t>8</a:t>
            </a:r>
            <a:r>
              <a:rPr lang="uk-UA" altLang="ru-RU" dirty="0">
                <a:cs typeface="Times New Roman" panose="02020603050405020304" pitchFamily="18" charset="0"/>
              </a:rPr>
              <a:t>. Забруднюючі речовини</a:t>
            </a:r>
          </a:p>
          <a:p>
            <a:pPr indent="0" algn="just"/>
            <a:r>
              <a:rPr lang="uk-UA" altLang="ru-RU" dirty="0" smtClean="0">
                <a:cs typeface="Times New Roman" panose="02020603050405020304" pitchFamily="18" charset="0"/>
              </a:rPr>
              <a:t>9</a:t>
            </a:r>
            <a:r>
              <a:rPr lang="uk-UA" altLang="ru-RU" dirty="0">
                <a:cs typeface="Times New Roman" panose="02020603050405020304" pitchFamily="18" charset="0"/>
              </a:rPr>
              <a:t>. Забруднюючі речовини в морепродуктах</a:t>
            </a:r>
          </a:p>
          <a:p>
            <a:pPr indent="0" algn="just"/>
            <a:r>
              <a:rPr lang="uk-UA" altLang="ru-RU" dirty="0" smtClean="0">
                <a:cs typeface="Times New Roman" panose="02020603050405020304" pitchFamily="18" charset="0"/>
              </a:rPr>
              <a:t>10</a:t>
            </a:r>
            <a:r>
              <a:rPr lang="uk-UA" altLang="ru-RU" dirty="0">
                <a:cs typeface="Times New Roman" panose="02020603050405020304" pitchFamily="18" charset="0"/>
              </a:rPr>
              <a:t>. Сміття</a:t>
            </a:r>
          </a:p>
          <a:p>
            <a:pPr indent="0" algn="just"/>
            <a:r>
              <a:rPr lang="uk-UA" altLang="ru-RU" dirty="0" smtClean="0">
                <a:cs typeface="Times New Roman" panose="02020603050405020304" pitchFamily="18" charset="0"/>
              </a:rPr>
              <a:t>11</a:t>
            </a:r>
            <a:r>
              <a:rPr lang="uk-UA" altLang="ru-RU" dirty="0">
                <a:cs typeface="Times New Roman" panose="02020603050405020304" pitchFamily="18" charset="0"/>
              </a:rPr>
              <a:t>. Енергія, у тому числі підводний шум</a:t>
            </a:r>
            <a:endParaRPr lang="uk-UA" alt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6513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Типы во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5257898" cy="365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7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3201" y="392794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dirty="0" err="1"/>
              <a:t>Спостереження</a:t>
            </a:r>
            <a:r>
              <a:rPr lang="ru-RU" dirty="0"/>
              <a:t> за станом </a:t>
            </a:r>
            <a:r>
              <a:rPr lang="ru-RU" dirty="0" err="1"/>
              <a:t>прибережних</a:t>
            </a:r>
            <a:r>
              <a:rPr lang="ru-RU" dirty="0"/>
              <a:t> вод</a:t>
            </a:r>
            <a:endParaRPr lang="ru-RU" altLang="ru-RU" sz="2400" dirty="0"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6513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96653"/>
            <a:ext cx="8172400" cy="592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8AD7B28-4CE8-45D1-BEB7-B40B3092325F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5364" name="Picture 7" descr="http://www.sea.gov.ua/.images/logo.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12700"/>
            <a:ext cx="14287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309092"/>
              </p:ext>
            </p:extLst>
          </p:nvPr>
        </p:nvGraphicFramePr>
        <p:xfrm>
          <a:off x="563216" y="1048357"/>
          <a:ext cx="2016224" cy="4876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931427150"/>
                    </a:ext>
                  </a:extLst>
                </a:gridCol>
              </a:tblGrid>
              <a:tr h="7496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Біологічні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1628238"/>
                  </a:ext>
                </a:extLst>
              </a:tr>
              <a:tr h="7496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i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0095751"/>
                  </a:ext>
                </a:extLst>
              </a:tr>
              <a:tr h="63374">
                <a:tc>
                  <a:txBody>
                    <a:bodyPr/>
                    <a:lstStyle/>
                    <a:p>
                      <a:pPr marR="32385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uk-UA" sz="1600">
                          <a:effectLst/>
                        </a:rPr>
                        <a:t>Хлорофіл -а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4" marR="24444" marT="0" marB="0" anchor="ctr"/>
                </a:tc>
                <a:extLst>
                  <a:ext uri="{0D108BD9-81ED-4DB2-BD59-A6C34878D82A}">
                    <a16:rowId xmlns:a16="http://schemas.microsoft.com/office/drawing/2014/main" val="4247100672"/>
                  </a:ext>
                </a:extLst>
              </a:tr>
              <a:tr h="63374">
                <a:tc>
                  <a:txBody>
                    <a:bodyPr/>
                    <a:lstStyle/>
                    <a:p>
                      <a:pPr marL="87630" marR="32385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177800" algn="l"/>
                        </a:tabLst>
                      </a:pPr>
                      <a:r>
                        <a:rPr lang="uk-UA" sz="1600">
                          <a:effectLst/>
                        </a:rPr>
                        <a:t>Фітопланктон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376260"/>
                  </a:ext>
                </a:extLst>
              </a:tr>
              <a:tr h="63374">
                <a:tc>
                  <a:txBody>
                    <a:bodyPr/>
                    <a:lstStyle/>
                    <a:p>
                      <a:pPr marL="87630" marR="32385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177800" algn="l"/>
                        </a:tabLst>
                      </a:pPr>
                      <a:r>
                        <a:rPr lang="uk-UA" sz="1600">
                          <a:effectLst/>
                        </a:rPr>
                        <a:t>Зоопланктон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5867957"/>
                  </a:ext>
                </a:extLst>
              </a:tr>
              <a:tr h="74962">
                <a:tc>
                  <a:txBody>
                    <a:bodyPr/>
                    <a:lstStyle/>
                    <a:p>
                      <a:pPr marL="87630" marR="32385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7800" algn="l"/>
                        </a:tabLst>
                      </a:pPr>
                      <a:r>
                        <a:rPr lang="uk-UA" sz="1600" dirty="0">
                          <a:effectLst/>
                        </a:rPr>
                        <a:t>Покритонасінні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9935111"/>
                  </a:ext>
                </a:extLst>
              </a:tr>
              <a:tr h="63374">
                <a:tc>
                  <a:txBody>
                    <a:bodyPr/>
                    <a:lstStyle/>
                    <a:p>
                      <a:pPr marL="87630" marR="32385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177800" algn="l"/>
                        </a:tabLst>
                      </a:pPr>
                      <a:r>
                        <a:rPr lang="uk-UA" sz="1600">
                          <a:effectLst/>
                        </a:rPr>
                        <a:t>Водорості – макрофіти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0198761"/>
                  </a:ext>
                </a:extLst>
              </a:tr>
              <a:tr h="233055">
                <a:tc>
                  <a:txBody>
                    <a:bodyPr/>
                    <a:lstStyle/>
                    <a:p>
                      <a:pPr marL="87630" marR="32385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7800" algn="l"/>
                        </a:tabLst>
                      </a:pPr>
                      <a:r>
                        <a:rPr lang="uk-UA" sz="1600" dirty="0" smtClean="0">
                          <a:effectLst/>
                        </a:rPr>
                        <a:t>Зообентос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6569968"/>
                  </a:ext>
                </a:extLst>
              </a:tr>
              <a:tr h="149924">
                <a:tc>
                  <a:txBody>
                    <a:bodyPr/>
                    <a:lstStyle/>
                    <a:p>
                      <a:pPr marL="87630" marR="32385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7800" algn="l"/>
                        </a:tabLst>
                      </a:pPr>
                      <a:r>
                        <a:rPr lang="uk-UA" sz="1600" dirty="0" smtClean="0">
                          <a:effectLst/>
                        </a:rPr>
                        <a:t>Риби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3391109"/>
                  </a:ext>
                </a:extLst>
              </a:tr>
              <a:tr h="74962">
                <a:tc>
                  <a:txBody>
                    <a:bodyPr/>
                    <a:lstStyle/>
                    <a:p>
                      <a:pPr marL="87630" marR="32385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7800" algn="l"/>
                        </a:tabLst>
                      </a:pPr>
                      <a:r>
                        <a:rPr lang="uk-UA" sz="1600" dirty="0">
                          <a:effectLst/>
                        </a:rPr>
                        <a:t>Комерційно експлуатовані види молюсків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7861776"/>
                  </a:ext>
                </a:extLst>
              </a:tr>
              <a:tr h="149924">
                <a:tc>
                  <a:txBody>
                    <a:bodyPr/>
                    <a:lstStyle/>
                    <a:p>
                      <a:pPr marL="87630" marR="32385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7800" algn="l"/>
                        </a:tabLst>
                      </a:pPr>
                      <a:r>
                        <a:rPr lang="uk-UA" sz="1600" dirty="0">
                          <a:effectLst/>
                        </a:rPr>
                        <a:t>Морські </a:t>
                      </a:r>
                      <a:r>
                        <a:rPr lang="uk-UA" sz="1600" dirty="0" smtClean="0">
                          <a:effectLst/>
                        </a:rPr>
                        <a:t>ссавці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6975020"/>
                  </a:ext>
                </a:extLst>
              </a:tr>
              <a:tr h="149924">
                <a:tc>
                  <a:txBody>
                    <a:bodyPr/>
                    <a:lstStyle/>
                    <a:p>
                      <a:pPr marL="87630" marR="32385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7800" algn="l"/>
                        </a:tabLst>
                      </a:pPr>
                      <a:r>
                        <a:rPr lang="uk-UA" sz="1600" dirty="0">
                          <a:effectLst/>
                        </a:rPr>
                        <a:t>Морські </a:t>
                      </a:r>
                      <a:r>
                        <a:rPr lang="uk-UA" sz="1600" dirty="0" smtClean="0">
                          <a:effectLst/>
                        </a:rPr>
                        <a:t>птахи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414824"/>
                  </a:ext>
                </a:extLst>
              </a:tr>
              <a:tr h="149924">
                <a:tc>
                  <a:txBody>
                    <a:bodyPr/>
                    <a:lstStyle/>
                    <a:p>
                      <a:pPr marL="87630" marR="32385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7800" algn="l"/>
                        </a:tabLst>
                      </a:pPr>
                      <a:r>
                        <a:rPr lang="uk-UA" sz="1600" dirty="0">
                          <a:effectLst/>
                        </a:rPr>
                        <a:t>Донні </a:t>
                      </a:r>
                      <a:r>
                        <a:rPr lang="uk-UA" sz="1600" dirty="0" smtClean="0">
                          <a:effectLst/>
                        </a:rPr>
                        <a:t>оселища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9897730"/>
                  </a:ext>
                </a:extLst>
              </a:tr>
              <a:tr h="74962">
                <a:tc>
                  <a:txBody>
                    <a:bodyPr/>
                    <a:lstStyle/>
                    <a:p>
                      <a:pPr marR="32385" inden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Біотестування якості води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4" marR="24444" marT="0" marB="0" anchor="ctr"/>
                </a:tc>
                <a:extLst>
                  <a:ext uri="{0D108BD9-81ED-4DB2-BD59-A6C34878D82A}">
                    <a16:rowId xmlns:a16="http://schemas.microsoft.com/office/drawing/2014/main" val="3679419747"/>
                  </a:ext>
                </a:extLst>
              </a:tr>
              <a:tr h="74962">
                <a:tc>
                  <a:txBody>
                    <a:bodyPr/>
                    <a:lstStyle/>
                    <a:p>
                      <a:pPr marR="32385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" algn="l"/>
                        </a:tabLst>
                      </a:pPr>
                      <a:r>
                        <a:rPr lang="uk-UA" sz="1600" dirty="0" err="1">
                          <a:effectLst/>
                        </a:rPr>
                        <a:t>Мікробіота</a:t>
                      </a:r>
                      <a:r>
                        <a:rPr lang="uk-UA" sz="1600" dirty="0">
                          <a:effectLst/>
                        </a:rPr>
                        <a:t> води та донних відкладів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4" marR="24444" marT="0" marB="0" anchor="ctr"/>
                </a:tc>
                <a:extLst>
                  <a:ext uri="{0D108BD9-81ED-4DB2-BD59-A6C34878D82A}">
                    <a16:rowId xmlns:a16="http://schemas.microsoft.com/office/drawing/2014/main" val="325637142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826001"/>
              </p:ext>
            </p:extLst>
          </p:nvPr>
        </p:nvGraphicFramePr>
        <p:xfrm>
          <a:off x="2579440" y="1032851"/>
          <a:ext cx="2016224" cy="4876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651398322"/>
                    </a:ext>
                  </a:extLst>
                </a:gridCol>
              </a:tblGrid>
              <a:tr h="7496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i="1" u="sng" dirty="0">
                          <a:effectLst/>
                        </a:rPr>
                        <a:t>Хімічні та фізико-хімічні</a:t>
                      </a:r>
                      <a:endParaRPr lang="ru-RU" sz="1600" i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81268548"/>
                  </a:ext>
                </a:extLst>
              </a:tr>
              <a:tr h="74962">
                <a:tc>
                  <a:txBody>
                    <a:bodyPr/>
                    <a:lstStyle/>
                    <a:p>
                      <a:pPr marL="87630" marR="895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Температура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68607428"/>
                  </a:ext>
                </a:extLst>
              </a:tr>
              <a:tr h="74962">
                <a:tc>
                  <a:txBody>
                    <a:bodyPr/>
                    <a:lstStyle/>
                    <a:p>
                      <a:pPr marL="87630" marR="895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Розчинений </a:t>
                      </a:r>
                      <a:r>
                        <a:rPr lang="uk-UA" sz="1600" kern="1200" dirty="0" err="1">
                          <a:effectLst/>
                        </a:rPr>
                        <a:t>оксиген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8770794"/>
                  </a:ext>
                </a:extLst>
              </a:tr>
              <a:tr h="74962">
                <a:tc>
                  <a:txBody>
                    <a:bodyPr/>
                    <a:lstStyle/>
                    <a:p>
                      <a:pPr marL="87630" marR="895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Водневий показник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3476637"/>
                  </a:ext>
                </a:extLst>
              </a:tr>
              <a:tr h="74962">
                <a:tc>
                  <a:txBody>
                    <a:bodyPr/>
                    <a:lstStyle/>
                    <a:p>
                      <a:pPr marL="87630" marR="895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Біологічне споживання кисню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216329"/>
                  </a:ext>
                </a:extLst>
              </a:tr>
              <a:tr h="74962">
                <a:tc>
                  <a:txBody>
                    <a:bodyPr/>
                    <a:lstStyle/>
                    <a:p>
                      <a:pPr marL="87630" marR="895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Нітроген загальний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2256818"/>
                  </a:ext>
                </a:extLst>
              </a:tr>
              <a:tr h="74962">
                <a:tc>
                  <a:txBody>
                    <a:bodyPr/>
                    <a:lstStyle/>
                    <a:p>
                      <a:pPr marL="87630" marR="895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Нітроген амонійний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96860422"/>
                  </a:ext>
                </a:extLst>
              </a:tr>
              <a:tr h="74962">
                <a:tc>
                  <a:txBody>
                    <a:bodyPr/>
                    <a:lstStyle/>
                    <a:p>
                      <a:pPr marL="87630" marR="895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Нітроген нітритний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2422637"/>
                  </a:ext>
                </a:extLst>
              </a:tr>
              <a:tr h="74962">
                <a:tc>
                  <a:txBody>
                    <a:bodyPr/>
                    <a:lstStyle/>
                    <a:p>
                      <a:pPr marL="87630" marR="895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Нітроген нітратний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1676769"/>
                  </a:ext>
                </a:extLst>
              </a:tr>
              <a:tr h="74962">
                <a:tc>
                  <a:txBody>
                    <a:bodyPr/>
                    <a:lstStyle/>
                    <a:p>
                      <a:pPr marL="87630" marR="895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Фосфор загальний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808508"/>
                  </a:ext>
                </a:extLst>
              </a:tr>
              <a:tr h="74962">
                <a:tc>
                  <a:txBody>
                    <a:bodyPr/>
                    <a:lstStyle/>
                    <a:p>
                      <a:pPr marL="87630" marR="895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Фосфор ортофосфатів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2031828"/>
                  </a:ext>
                </a:extLst>
              </a:tr>
              <a:tr h="74962">
                <a:tc>
                  <a:txBody>
                    <a:bodyPr/>
                    <a:lstStyle/>
                    <a:p>
                      <a:pPr marL="87630" marR="895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Солоність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34624067"/>
                  </a:ext>
                </a:extLst>
              </a:tr>
              <a:tr h="74962">
                <a:tc>
                  <a:txBody>
                    <a:bodyPr/>
                    <a:lstStyle/>
                    <a:p>
                      <a:pPr marL="87630" marR="895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Прозорість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95717759"/>
                  </a:ext>
                </a:extLst>
              </a:tr>
              <a:tr h="74962">
                <a:tc>
                  <a:txBody>
                    <a:bodyPr/>
                    <a:lstStyle/>
                    <a:p>
                      <a:pPr marL="87630" marR="895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Силіцій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3159774"/>
                  </a:ext>
                </a:extLst>
              </a:tr>
              <a:tr h="74962">
                <a:tc>
                  <a:txBody>
                    <a:bodyPr/>
                    <a:lstStyle/>
                    <a:p>
                      <a:pPr marL="87630" marR="895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Дигідроген сульфід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0524284"/>
                  </a:ext>
                </a:extLst>
              </a:tr>
              <a:tr h="74962">
                <a:tc>
                  <a:txBody>
                    <a:bodyPr/>
                    <a:lstStyle/>
                    <a:p>
                      <a:pPr marL="87630" marR="8953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Сума завислих у воді речовин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7576779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541048"/>
              </p:ext>
            </p:extLst>
          </p:nvPr>
        </p:nvGraphicFramePr>
        <p:xfrm>
          <a:off x="4595664" y="1048357"/>
          <a:ext cx="2016224" cy="4876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1929749936"/>
                    </a:ext>
                  </a:extLst>
                </a:gridCol>
              </a:tblGrid>
              <a:tr h="1854339">
                <a:tc>
                  <a:txBody>
                    <a:bodyPr/>
                    <a:lstStyle/>
                    <a:p>
                      <a:pPr marL="8699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Специфічні синтетичні забруднюючі речовини </a:t>
                      </a:r>
                      <a:endParaRPr lang="ru-RU" sz="1600" dirty="0">
                        <a:effectLst/>
                      </a:endParaRPr>
                    </a:p>
                    <a:p>
                      <a:pPr marL="8699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(пестициди, фармацевтичні препарати та інші речовини</a:t>
                      </a:r>
                      <a:r>
                        <a:rPr lang="uk-UA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9181197"/>
                  </a:ext>
                </a:extLst>
              </a:tr>
              <a:tr h="1622547">
                <a:tc>
                  <a:txBody>
                    <a:bodyPr/>
                    <a:lstStyle/>
                    <a:p>
                      <a:pPr marL="8699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Специфічні не синтетичні забруднюючі речовини </a:t>
                      </a:r>
                      <a:endParaRPr lang="ru-RU" sz="1600" dirty="0">
                        <a:effectLst/>
                      </a:endParaRPr>
                    </a:p>
                    <a:p>
                      <a:pPr marL="8699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(арсен, </a:t>
                      </a:r>
                      <a:r>
                        <a:rPr lang="uk-UA" sz="1600" kern="1200" dirty="0" err="1">
                          <a:effectLst/>
                        </a:rPr>
                        <a:t>купрум</a:t>
                      </a:r>
                      <a:r>
                        <a:rPr lang="uk-UA" sz="1600" kern="1200" dirty="0">
                          <a:effectLst/>
                        </a:rPr>
                        <a:t>, цинк, хром та інші речовини</a:t>
                      </a:r>
                      <a:r>
                        <a:rPr lang="uk-UA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6999204"/>
                  </a:ext>
                </a:extLst>
              </a:tr>
              <a:tr h="1158962">
                <a:tc>
                  <a:txBody>
                    <a:bodyPr/>
                    <a:lstStyle/>
                    <a:p>
                      <a:pPr marL="8699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Забруднюючі речовини згідно з Переліком забруднюючих </a:t>
                      </a:r>
                      <a:r>
                        <a:rPr lang="uk-UA" sz="1600" kern="1200" dirty="0" smtClean="0">
                          <a:effectLst/>
                        </a:rPr>
                        <a:t>речовин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3534956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650045"/>
              </p:ext>
            </p:extLst>
          </p:nvPr>
        </p:nvGraphicFramePr>
        <p:xfrm>
          <a:off x="6611888" y="2280753"/>
          <a:ext cx="2016224" cy="364540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957698296"/>
                    </a:ext>
                  </a:extLst>
                </a:gridCol>
              </a:tblGrid>
              <a:tr h="74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Вміст забруднюючих речовин у донних відкладах та у тканинах </a:t>
                      </a:r>
                      <a:r>
                        <a:rPr lang="uk-UA" sz="1600" dirty="0" err="1" smtClean="0">
                          <a:effectLst/>
                        </a:rPr>
                        <a:t>гідробіонтів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effectLst/>
                        </a:rPr>
                        <a:t>Гідроморфологічні</a:t>
                      </a:r>
                      <a:r>
                        <a:rPr lang="uk-UA" sz="1600" dirty="0" smtClean="0">
                          <a:effectLst/>
                        </a:rPr>
                        <a:t> показники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7563212"/>
                  </a:ext>
                </a:extLst>
              </a:tr>
              <a:tr h="74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Тверді відходи (сміття) у морському середовищі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9478052"/>
                  </a:ext>
                </a:extLst>
              </a:tr>
              <a:tr h="224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Акустичне (шумове) забруднення морського середовища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031852"/>
                  </a:ext>
                </a:extLst>
              </a:tr>
            </a:tbl>
          </a:graphicData>
        </a:graphic>
      </p:graphicFrame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4401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endParaRPr lang="en-US" alt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P screen" id="{D103B95A-844C-AA49-8BA1-17B22BA95EC0}" vid="{9FC97405-2EF0-4747-AF67-777A4C1A6A2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EAP screen</Template>
  <TotalTime>738</TotalTime>
  <Words>1571</Words>
  <Application>Microsoft Office PowerPoint</Application>
  <PresentationFormat>Экран (4:3)</PresentationFormat>
  <Paragraphs>346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Arial Unicode MS</vt:lpstr>
      <vt:lpstr>Calibri</vt:lpstr>
      <vt:lpstr>Comic Sans MS</vt:lpstr>
      <vt:lpstr>Myanmar Text</vt:lpstr>
      <vt:lpstr>Times New Roman</vt:lpstr>
      <vt:lpstr>Office Theme</vt:lpstr>
      <vt:lpstr>Міністерство екології та природних ресурсів України  НАУКОВО-ДОСЛІДНА УСТАНОВА  «УКРАЇНСЬКИЙ НАУКОВИЙ ЦЕНТР ЕКОЛОГІЇ МОРЯ»  (УКРНЦЕМ) </vt:lpstr>
      <vt:lpstr>Презентация PowerPoint</vt:lpstr>
      <vt:lpstr>Презентация PowerPoint</vt:lpstr>
      <vt:lpstr>Презентация PowerPoint</vt:lpstr>
      <vt:lpstr>Презентация PowerPoint</vt:lpstr>
      <vt:lpstr> Циркуляція вод  Чорного моря</vt:lpstr>
      <vt:lpstr>Презентация PowerPoint</vt:lpstr>
      <vt:lpstr>Презентация PowerPoint</vt:lpstr>
      <vt:lpstr>Показники</vt:lpstr>
      <vt:lpstr>D 1, 4 – Біорізноманіття - Оселища водної товщі </vt:lpstr>
      <vt:lpstr>D 1, 4, 6 – Біорізноманіття – оселища морського дна  </vt:lpstr>
      <vt:lpstr>D 1, 4, 6 – Біорізноманіття – рухливі види (ссавці)</vt:lpstr>
      <vt:lpstr>D 3– Промислові види риб і молюсків</vt:lpstr>
      <vt:lpstr>D 5 – Евтрофікація</vt:lpstr>
      <vt:lpstr>D 11 – Шум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fe</dc:creator>
  <cp:lastModifiedBy>Admin</cp:lastModifiedBy>
  <cp:revision>138</cp:revision>
  <dcterms:created xsi:type="dcterms:W3CDTF">2016-02-01T23:09:45Z</dcterms:created>
  <dcterms:modified xsi:type="dcterms:W3CDTF">2019-02-13T16:05:39Z</dcterms:modified>
</cp:coreProperties>
</file>