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398" r:id="rId2"/>
    <p:sldId id="399" r:id="rId3"/>
    <p:sldId id="400" r:id="rId4"/>
    <p:sldId id="264" r:id="rId5"/>
    <p:sldId id="259" r:id="rId6"/>
    <p:sldId id="372" r:id="rId7"/>
    <p:sldId id="396" r:id="rId8"/>
    <p:sldId id="397" r:id="rId9"/>
    <p:sldId id="262" r:id="rId10"/>
    <p:sldId id="263" r:id="rId11"/>
    <p:sldId id="260" r:id="rId12"/>
    <p:sldId id="261" r:id="rId13"/>
    <p:sldId id="257" r:id="rId14"/>
    <p:sldId id="258" r:id="rId15"/>
    <p:sldId id="401" r:id="rId16"/>
  </p:sldIdLst>
  <p:sldSz cx="9144000" cy="6858000" type="screen4x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749" autoAdjust="0"/>
  </p:normalViewPr>
  <p:slideViewPr>
    <p:cSldViewPr snapToGrid="0">
      <p:cViewPr varScale="1">
        <p:scale>
          <a:sx n="65" d="100"/>
          <a:sy n="65" d="100"/>
        </p:scale>
        <p:origin x="172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398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DC08E87-FB69-4D6E-8E0D-B472DEBD5364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2CAFABB-11F1-43AF-A458-C01C426BA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729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CAFABB-11F1-43AF-A458-C01C426BA30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811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Приклади роботи оновлених картографічних сервісів УкрНЦЕМ, що включають в себе інструменти для розробки та вже готові додатки</a:t>
            </a:r>
            <a:r>
              <a:rPr lang="en-US" dirty="0"/>
              <a:t> </a:t>
            </a:r>
            <a:r>
              <a:rPr lang="uk-UA" dirty="0"/>
              <a:t>для БД </a:t>
            </a:r>
            <a:r>
              <a:rPr lang="en-US" dirty="0" err="1"/>
              <a:t>SeaBase</a:t>
            </a:r>
            <a:r>
              <a:rPr lang="uk-UA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CAFABB-11F1-43AF-A458-C01C426BA30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712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Проведено роботу для оновлення інтерфейсу доступу до БД </a:t>
            </a:r>
            <a:r>
              <a:rPr lang="en-US" dirty="0" err="1"/>
              <a:t>SeaBase</a:t>
            </a:r>
            <a:r>
              <a:rPr lang="uk-UA" dirty="0"/>
              <a:t>. Дуже важливими для подальшої розробки та удосконалення сервісу стали перехід на сучасну мову веб-програмування </a:t>
            </a:r>
            <a:r>
              <a:rPr lang="en-US" dirty="0"/>
              <a:t>PHP 7, </a:t>
            </a:r>
            <a:r>
              <a:rPr lang="uk-UA" dirty="0"/>
              <a:t>а також використання технологій взаємодії з користувачем у реальному часі на основі технологій </a:t>
            </a:r>
            <a:r>
              <a:rPr lang="en-US" dirty="0"/>
              <a:t>JavaScript, Ajax, </a:t>
            </a:r>
            <a:r>
              <a:rPr lang="en-US" dirty="0" err="1"/>
              <a:t>Jquery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CAFABB-11F1-43AF-A458-C01C426BA30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8809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Проведені роботи дозволили підвищити швидкість роботи та зручність інтерфейсу, інтегрувати картографічні сервіси </a:t>
            </a:r>
            <a:r>
              <a:rPr lang="en-US" dirty="0"/>
              <a:t>Google</a:t>
            </a:r>
            <a:r>
              <a:rPr lang="uk-UA" dirty="0"/>
              <a:t> та можливість отримувати результати у вигляді файлів у певних форматах, включаючи </a:t>
            </a:r>
            <a:r>
              <a:rPr lang="en-US" dirty="0"/>
              <a:t>Excel.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CAFABB-11F1-43AF-A458-C01C426BA30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2817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У сучасному світі веб-сайт є візитною карткою будь-якої організації, тому дуже гостро стояла необхідність у створені сучасного представлення організації у всесвітній мережі.</a:t>
            </a:r>
          </a:p>
          <a:p>
            <a:r>
              <a:rPr lang="uk-UA" dirty="0"/>
              <a:t>Основними перевагами оновленого веб-сайту УкрНЦЕМ, стали:</a:t>
            </a:r>
          </a:p>
          <a:p>
            <a:r>
              <a:rPr lang="uk-UA" dirty="0"/>
              <a:t>	- Сучасний, впізнаваний дизайн;</a:t>
            </a:r>
          </a:p>
          <a:p>
            <a:r>
              <a:rPr lang="uk-UA" dirty="0"/>
              <a:t>	- Зручне управління новинами та інформацією;</a:t>
            </a:r>
          </a:p>
          <a:p>
            <a:r>
              <a:rPr lang="uk-UA" dirty="0"/>
              <a:t>	- Підвищена безпека. Сайт функціоную на базі актуальної версії системи </a:t>
            </a:r>
            <a:r>
              <a:rPr lang="en-US" dirty="0"/>
              <a:t>WordPress</a:t>
            </a:r>
            <a:r>
              <a:rPr lang="uk-UA" dirty="0"/>
              <a:t> та постійно отримує оновлення, що дозволяє </a:t>
            </a:r>
          </a:p>
          <a:p>
            <a:r>
              <a:rPr lang="uk-UA" dirty="0"/>
              <a:t>Своєчасно закривати усі потенціальні вразливості;</a:t>
            </a:r>
          </a:p>
          <a:p>
            <a:r>
              <a:rPr lang="uk-UA" dirty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CAFABB-11F1-43AF-A458-C01C426BA30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4239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Оновлений веб-сайт містить інформацію про поточні новини, проекти організації а також триває процес інтеграції з системою інформаційних ресурсів УкрНЦЕМ, що включає в себе Бази даних та картографічні додатки.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CAFABB-11F1-43AF-A458-C01C426BA30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2727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CAFABB-11F1-43AF-A458-C01C426BA30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214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CAFABB-11F1-43AF-A458-C01C426BA30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632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CAFABB-11F1-43AF-A458-C01C426BA30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483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Для забезпечення умов імплементації Рамкової директиви Морської стратегії в УкрНЦЕМ розробляється програма моніторингу, яка буде охоплювати 11 дескрипторів. Для збереження та подальшого аналізу отриманих результатів моніторингових досліджень, розроблено технічне завдання для створення нової Бази Даних, яка буде відповідати вимогам </a:t>
            </a:r>
            <a:r>
              <a:rPr lang="en-US" dirty="0"/>
              <a:t>MSFD, WFD </a:t>
            </a:r>
            <a:r>
              <a:rPr lang="uk-UA" dirty="0"/>
              <a:t>та</a:t>
            </a:r>
            <a:r>
              <a:rPr lang="en-US" dirty="0"/>
              <a:t> INSPIRE.</a:t>
            </a:r>
            <a:r>
              <a:rPr lang="uk-UA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CAFABB-11F1-43AF-A458-C01C426BA30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796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УкрНЦЕМ вже має досвід розробки декількох БД, в </a:t>
            </a:r>
            <a:r>
              <a:rPr lang="uk-UA" dirty="0" err="1"/>
              <a:t>т.ч</a:t>
            </a:r>
            <a:r>
              <a:rPr lang="uk-UA" dirty="0"/>
              <a:t>. міжнародної Бази Даних Якості морських вод, відповідно до вимог </a:t>
            </a:r>
            <a:r>
              <a:rPr lang="en-US" dirty="0"/>
              <a:t>MSFD. </a:t>
            </a:r>
            <a:r>
              <a:rPr lang="uk-UA" dirty="0"/>
              <a:t>База розроблена в рамках проекту </a:t>
            </a:r>
            <a:r>
              <a:rPr lang="en-US" dirty="0"/>
              <a:t>EMBLAS – II, </a:t>
            </a:r>
            <a:r>
              <a:rPr lang="uk-UA" dirty="0"/>
              <a:t>та є робочим прототипом майбутньої БД УкрНЦЕМ.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CAFABB-11F1-43AF-A458-C01C426BA30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830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У</a:t>
            </a:r>
            <a:r>
              <a:rPr lang="en-US" dirty="0"/>
              <a:t> 2016 </a:t>
            </a:r>
            <a:r>
              <a:rPr lang="uk-UA" sz="1300" dirty="0" err="1"/>
              <a:t>УкрНЦЕМ</a:t>
            </a:r>
            <a:r>
              <a:rPr lang="uk-UA" sz="1300" dirty="0"/>
              <a:t> виконав всі потрібні процедури для реєстрації та отримав статус вузла OBIS Чорного Моря. OBIS – це Біогеографічна Інформаційна Система Океану. </a:t>
            </a:r>
            <a:r>
              <a:rPr lang="uk-UA" dirty="0"/>
              <a:t>Вперше концепція </a:t>
            </a:r>
            <a:r>
              <a:rPr lang="en-US" dirty="0"/>
              <a:t>OBIS </a:t>
            </a:r>
            <a:r>
              <a:rPr lang="uk-UA" dirty="0"/>
              <a:t>з'явилася в 1999 році,</a:t>
            </a:r>
            <a:r>
              <a:rPr lang="en-US" dirty="0"/>
              <a:t> </a:t>
            </a:r>
            <a:r>
              <a:rPr lang="uk-UA" dirty="0"/>
              <a:t>з</a:t>
            </a:r>
            <a:r>
              <a:rPr lang="ru-RU" dirty="0"/>
              <a:t> 2000 по 2010 роки в рамках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en-US" dirty="0"/>
              <a:t>Census of Marine Life (COML), OBIS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розроблений</a:t>
            </a:r>
            <a:r>
              <a:rPr lang="ru-RU" dirty="0"/>
              <a:t>, </a:t>
            </a:r>
            <a:r>
              <a:rPr lang="ru-RU" dirty="0" err="1"/>
              <a:t>прийнятий</a:t>
            </a:r>
            <a:r>
              <a:rPr lang="ru-RU" dirty="0"/>
              <a:t> в </a:t>
            </a:r>
            <a:r>
              <a:rPr lang="ru-RU" dirty="0" err="1"/>
              <a:t>експлуатацію</a:t>
            </a:r>
            <a:r>
              <a:rPr lang="ru-RU" dirty="0"/>
              <a:t> і став системою </a:t>
            </a:r>
            <a:r>
              <a:rPr lang="ru-RU" dirty="0" err="1"/>
              <a:t>обміну</a:t>
            </a:r>
            <a:r>
              <a:rPr lang="ru-RU" dirty="0"/>
              <a:t> </a:t>
            </a:r>
            <a:r>
              <a:rPr lang="ru-RU" dirty="0" err="1"/>
              <a:t>даними</a:t>
            </a:r>
            <a:r>
              <a:rPr lang="ru-RU" dirty="0"/>
              <a:t> про </a:t>
            </a:r>
            <a:r>
              <a:rPr lang="ru-RU" dirty="0" err="1"/>
              <a:t>біорізноманіття</a:t>
            </a:r>
            <a:r>
              <a:rPr lang="ru-RU" dirty="0"/>
              <a:t> мирового океану.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56BDF-8516-664D-A264-D8665ECC405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134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300" dirty="0"/>
              <a:t>У червні 2009 року 25-а сесія Асамблеї міжурядової океанографічної комісії (МОК) в Резолюції XXV-4 вирішила включити OBIS в програму Міжнародного Обміну океанографічних Даними (МООД). </a:t>
            </a:r>
            <a:r>
              <a:rPr lang="en-US" sz="1300" dirty="0"/>
              <a:t>OBIS </a:t>
            </a:r>
            <a:r>
              <a:rPr lang="uk-UA" sz="1300" dirty="0"/>
              <a:t>має мандат під егідою Організації Об'єднаних Націй (ЮНЕСКО-МОК) для сприяння захисту морських екосистем шляхом надання допомоги у виявленні місць з високим індексом морського біорізноманіття та широкомасштабних екосистем у всіх океанських басейнах, встановлення базових умов для оцінки та моніторингу морського біорізноманіття, створення та підтримка глобального альянсу, який співпрацює з науковими спільнотами для сприяння вільному і відкритому доступу до даних про біологічне різноманіття океанів і біогеографічної інформації.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CAFABB-11F1-43AF-A458-C01C426BA30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475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Зараз </a:t>
            </a:r>
            <a:r>
              <a:rPr lang="en-US" dirty="0"/>
              <a:t>OBIS </a:t>
            </a:r>
            <a:r>
              <a:rPr lang="uk-UA" dirty="0"/>
              <a:t>зберігає більш ніж </a:t>
            </a:r>
            <a:r>
              <a:rPr lang="en-US" dirty="0"/>
              <a:t>55</a:t>
            </a:r>
            <a:r>
              <a:rPr lang="uk-UA" dirty="0"/>
              <a:t> млн. записів про </a:t>
            </a:r>
            <a:r>
              <a:rPr lang="en-US" dirty="0"/>
              <a:t>122</a:t>
            </a:r>
            <a:r>
              <a:rPr lang="uk-UA" dirty="0"/>
              <a:t> </a:t>
            </a:r>
            <a:r>
              <a:rPr lang="en-US" dirty="0"/>
              <a:t>467 </a:t>
            </a:r>
            <a:r>
              <a:rPr lang="uk-UA" dirty="0"/>
              <a:t>морських видів. </a:t>
            </a:r>
            <a:r>
              <a:rPr lang="uk-UA" dirty="0" err="1"/>
              <a:t>Укр</a:t>
            </a:r>
            <a:r>
              <a:rPr lang="ru-RU" dirty="0"/>
              <a:t>НЦЕМ 3-й </a:t>
            </a:r>
            <a:r>
              <a:rPr lang="uk-UA" noProof="0" dirty="0"/>
              <a:t>рік</a:t>
            </a:r>
            <a:r>
              <a:rPr lang="ru-RU" dirty="0"/>
              <a:t> </a:t>
            </a:r>
            <a:r>
              <a:rPr lang="uk-UA" noProof="0" dirty="0"/>
              <a:t>поспіль успішно виконує усі міжнародні обов'язки по підтримці вузла </a:t>
            </a:r>
            <a:r>
              <a:rPr lang="en-US" noProof="0" dirty="0"/>
              <a:t>OBIS Black Sea</a:t>
            </a:r>
            <a:r>
              <a:rPr lang="uk-UA" noProof="0" dirty="0"/>
              <a:t>, розташованого на базі нашого інституту. За останній рік ми виконали цілу низку задач по наповненню системи новими унікальними даними, приймали участь в ряді заходів по підтримці </a:t>
            </a:r>
            <a:r>
              <a:rPr lang="en-US" noProof="0" dirty="0"/>
              <a:t>OBIS</a:t>
            </a:r>
            <a:r>
              <a:rPr lang="uk-UA" noProof="0" dirty="0"/>
              <a:t>, а також придбали постачальника даних з Болгарії – Інститут Океанології, Болгарській Академії Наук, якій розміщує свої данні для </a:t>
            </a:r>
            <a:r>
              <a:rPr lang="en-US" noProof="0" dirty="0"/>
              <a:t>OBIS </a:t>
            </a:r>
            <a:r>
              <a:rPr lang="uk-UA" noProof="0" dirty="0"/>
              <a:t>використовуючи технічні можливості нашого вузла.</a:t>
            </a:r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CAFABB-11F1-43AF-A458-C01C426BA30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595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УкрНЦЕМ має багатий досвід створення інтерактивних картографічних додатків як для національних так і міжнародних проектів. На цей час ведеться робота щодо повноцінної інтеграції та об’єднання усіх інформаційних ресурсів у єдину систему, що буде включати в себе Бази даних, веб-сайти та інтерактивні карти.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CAFABB-11F1-43AF-A458-C01C426BA30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164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10FCF-9F6B-42E1-9466-A3081D930540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6312-FCEB-4804-863F-001F11FF5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801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10FCF-9F6B-42E1-9466-A3081D930540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6312-FCEB-4804-863F-001F11FF5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88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10FCF-9F6B-42E1-9466-A3081D930540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6312-FCEB-4804-863F-001F11FF5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639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10FCF-9F6B-42E1-9466-A3081D930540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6312-FCEB-4804-863F-001F11FF521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6430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10FCF-9F6B-42E1-9466-A3081D930540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6312-FCEB-4804-863F-001F11FF5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269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10FCF-9F6B-42E1-9466-A3081D930540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6312-FCEB-4804-863F-001F11FF5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795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10FCF-9F6B-42E1-9466-A3081D930540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6312-FCEB-4804-863F-001F11FF5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621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10FCF-9F6B-42E1-9466-A3081D930540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6312-FCEB-4804-863F-001F11FF5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0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10FCF-9F6B-42E1-9466-A3081D930540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6312-FCEB-4804-863F-001F11FF5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007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10FCF-9F6B-42E1-9466-A3081D930540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6312-FCEB-4804-863F-001F11FF5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68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10FCF-9F6B-42E1-9466-A3081D930540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6312-FCEB-4804-863F-001F11FF5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273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10FCF-9F6B-42E1-9466-A3081D930540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6312-FCEB-4804-863F-001F11FF5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493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10FCF-9F6B-42E1-9466-A3081D930540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6312-FCEB-4804-863F-001F11FF5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22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10FCF-9F6B-42E1-9466-A3081D930540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6312-FCEB-4804-863F-001F11FF5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204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10FCF-9F6B-42E1-9466-A3081D930540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6312-FCEB-4804-863F-001F11FF5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31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10FCF-9F6B-42E1-9466-A3081D930540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6312-FCEB-4804-863F-001F11FF5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24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10FCF-9F6B-42E1-9466-A3081D930540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6312-FCEB-4804-863F-001F11FF5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81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10FCF-9F6B-42E1-9466-A3081D930540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6312-FCEB-4804-863F-001F11FF5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212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D610FCF-9F6B-42E1-9466-A3081D930540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9136312-FCEB-4804-863F-001F11FF5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23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ACDB7CB-0CA5-439A-A3F5-1A978B40AE5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90500" y="669520"/>
            <a:ext cx="8763000" cy="1546577"/>
          </a:xfrm>
        </p:spPr>
        <p:txBody>
          <a:bodyPr rtlCol="0">
            <a:spAutoFit/>
          </a:bodyPr>
          <a:lstStyle/>
          <a:p>
            <a:pPr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uk-UA" sz="1700" b="1" cap="all" dirty="0">
                <a:solidFill>
                  <a:schemeClr val="tx1"/>
                </a:solidFill>
                <a:latin typeface="Arial Black" pitchFamily="34" charset="0"/>
                <a:cs typeface="Arial" panose="020B0604020202020204" pitchFamily="34" charset="0"/>
              </a:rPr>
              <a:t>Міністерство екології та природних ресурсів України</a:t>
            </a:r>
            <a:br>
              <a:rPr lang="uk-UA" sz="1700" b="1" cap="all" dirty="0">
                <a:solidFill>
                  <a:schemeClr val="tx1"/>
                </a:solidFill>
                <a:latin typeface="Arial Black" pitchFamily="34" charset="0"/>
                <a:cs typeface="Arial" panose="020B0604020202020204" pitchFamily="34" charset="0"/>
              </a:rPr>
            </a:br>
            <a:br>
              <a:rPr lang="uk-UA" sz="1700" b="1" cap="all" dirty="0">
                <a:solidFill>
                  <a:schemeClr val="tx1"/>
                </a:solidFill>
                <a:latin typeface="Arial Black" pitchFamily="34" charset="0"/>
                <a:cs typeface="Arial" panose="020B0604020202020204" pitchFamily="34" charset="0"/>
              </a:rPr>
            </a:br>
            <a:r>
              <a:rPr lang="uk-UA" sz="1800" b="1" dirty="0">
                <a:solidFill>
                  <a:schemeClr val="tx1"/>
                </a:solidFill>
                <a:latin typeface="Arial Black" pitchFamily="34" charset="0"/>
                <a:cs typeface="Arial" panose="020B0604020202020204" pitchFamily="34" charset="0"/>
              </a:rPr>
              <a:t>НАУКОВО-ДОСЛІДНА УСТАНОВА </a:t>
            </a:r>
            <a:br>
              <a:rPr lang="uk-UA" sz="1800" b="1" dirty="0">
                <a:solidFill>
                  <a:schemeClr val="tx1"/>
                </a:solidFill>
                <a:latin typeface="Arial Black" pitchFamily="34" charset="0"/>
                <a:cs typeface="Arial" panose="020B0604020202020204" pitchFamily="34" charset="0"/>
              </a:rPr>
            </a:br>
            <a:r>
              <a:rPr lang="uk-UA" sz="1800" b="1" dirty="0">
                <a:solidFill>
                  <a:schemeClr val="tx1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«УКРАЇНСЬКИЙ НАУКОВИЙ ЦЕНТР ЕКОЛОГІЇ МОРЯ» </a:t>
            </a:r>
            <a:br>
              <a:rPr lang="uk-UA" sz="1800" b="1" dirty="0">
                <a:solidFill>
                  <a:schemeClr val="tx1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</a:br>
            <a:r>
              <a:rPr lang="uk-UA" sz="1800" b="1" dirty="0">
                <a:solidFill>
                  <a:schemeClr val="tx1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uk-UA" sz="1800" b="1" dirty="0" err="1">
                <a:solidFill>
                  <a:schemeClr val="tx1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УкрНЦЕМ</a:t>
            </a:r>
            <a:r>
              <a:rPr lang="uk-UA" sz="1800" b="1" dirty="0">
                <a:solidFill>
                  <a:schemeClr val="tx1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)</a:t>
            </a:r>
            <a:br>
              <a:rPr lang="uk-UA" sz="1800" b="1" dirty="0">
                <a:latin typeface="Arial" pitchFamily="34" charset="0"/>
                <a:cs typeface="Arial" pitchFamily="34" charset="0"/>
              </a:rPr>
            </a:br>
            <a:endParaRPr lang="ru-RU" sz="17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2">
            <a:extLst>
              <a:ext uri="{FF2B5EF4-FFF2-40B4-BE49-F238E27FC236}">
                <a16:creationId xmlns:a16="http://schemas.microsoft.com/office/drawing/2014/main" id="{4D8C8348-B683-45E4-80B8-46CB9ABA9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7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Прямоугольник 9">
            <a:extLst>
              <a:ext uri="{FF2B5EF4-FFF2-40B4-BE49-F238E27FC236}">
                <a16:creationId xmlns:a16="http://schemas.microsoft.com/office/drawing/2014/main" id="{F2B1403A-10AB-463B-BEFA-017EBAB9D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250" y="3244850"/>
            <a:ext cx="3111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b="1">
                <a:solidFill>
                  <a:schemeClr val="bg1"/>
                </a:solidFill>
              </a:rPr>
              <a:t>Відповідальні виконавці:</a:t>
            </a:r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2053" name="Прямоугольник 10">
            <a:extLst>
              <a:ext uri="{FF2B5EF4-FFF2-40B4-BE49-F238E27FC236}">
                <a16:creationId xmlns:a16="http://schemas.microsoft.com/office/drawing/2014/main" id="{F4A0C205-F17F-41D9-8A6C-48D287985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250" y="3244850"/>
            <a:ext cx="1814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b="1">
                <a:solidFill>
                  <a:schemeClr val="bg1"/>
                </a:solidFill>
              </a:rPr>
              <a:t>Відповідальні</a:t>
            </a:r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2054" name="TextBox 6">
            <a:extLst>
              <a:ext uri="{FF2B5EF4-FFF2-40B4-BE49-F238E27FC236}">
                <a16:creationId xmlns:a16="http://schemas.microsoft.com/office/drawing/2014/main" id="{39CE48C1-582B-4369-87C4-49606A04E2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311341"/>
            <a:ext cx="842624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latin typeface="Arial Black" panose="020B0A04020102020204" pitchFamily="34" charset="0"/>
              </a:rPr>
              <a:t>Тема № 8 «</a:t>
            </a:r>
            <a:r>
              <a:rPr lang="uk-UA" altLang="ru-RU" sz="2000" dirty="0">
                <a:latin typeface="Arial Black" panose="020B0A04020102020204" pitchFamily="34" charset="0"/>
              </a:rPr>
              <a:t>Розробка еколого-інформаційного забезпечення морської стратегії України у 2018 р. згідно Директиви ЄС про встановлення рамок діяльності Співтовариства у сфері екологічної політики щодо морського середовища</a:t>
            </a:r>
            <a:r>
              <a:rPr lang="ru-RU" altLang="ru-RU" sz="2000" b="1" dirty="0">
                <a:latin typeface="Arial Black" panose="020B0A04020102020204" pitchFamily="34" charset="0"/>
              </a:rPr>
              <a:t>»</a:t>
            </a:r>
          </a:p>
        </p:txBody>
      </p:sp>
      <p:sp>
        <p:nvSpPr>
          <p:cNvPr id="2055" name="TextBox 7">
            <a:extLst>
              <a:ext uri="{FF2B5EF4-FFF2-40B4-BE49-F238E27FC236}">
                <a16:creationId xmlns:a16="http://schemas.microsoft.com/office/drawing/2014/main" id="{DC69662B-A6F2-481D-8589-8503D3FDD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4271963"/>
            <a:ext cx="38862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b="1" dirty="0">
                <a:latin typeface="Arial Black" panose="020B0A04020102020204" pitchFamily="34" charset="0"/>
              </a:rPr>
              <a:t>Науковий керівник:</a:t>
            </a:r>
          </a:p>
          <a:p>
            <a:pPr eaLnBrk="1" hangingPunct="1"/>
            <a:r>
              <a:rPr lang="uk-UA" altLang="ru-RU" dirty="0" err="1"/>
              <a:t>Коморін</a:t>
            </a:r>
            <a:r>
              <a:rPr lang="uk-UA" altLang="ru-RU" dirty="0"/>
              <a:t> В.М., </a:t>
            </a:r>
            <a:r>
              <a:rPr lang="uk-UA" altLang="ru-RU" dirty="0" err="1"/>
              <a:t>к.геогр.н</a:t>
            </a:r>
            <a:r>
              <a:rPr lang="uk-UA" altLang="ru-RU" dirty="0"/>
              <a:t>., </a:t>
            </a:r>
            <a:r>
              <a:rPr lang="uk-UA" altLang="ru-RU" dirty="0" err="1"/>
              <a:t>с.н.с</a:t>
            </a:r>
            <a:r>
              <a:rPr lang="uk-UA" altLang="ru-RU" dirty="0"/>
              <a:t>.</a:t>
            </a:r>
          </a:p>
          <a:p>
            <a:pPr eaLnBrk="1" hangingPunct="1"/>
            <a:r>
              <a:rPr lang="uk-UA" altLang="ru-RU" b="1" dirty="0">
                <a:latin typeface="Arial Black" panose="020B0A04020102020204" pitchFamily="34" charset="0"/>
              </a:rPr>
              <a:t>Відповідальні виконавці:</a:t>
            </a:r>
          </a:p>
          <a:p>
            <a:pPr eaLnBrk="1" hangingPunct="1"/>
            <a:r>
              <a:rPr lang="uk-UA" altLang="ru-RU" dirty="0" err="1"/>
              <a:t>Непрокін</a:t>
            </a:r>
            <a:r>
              <a:rPr lang="uk-UA" altLang="ru-RU" dirty="0"/>
              <a:t> О.О., </a:t>
            </a:r>
            <a:endParaRPr lang="ru-RU" altLang="ru-RU" dirty="0"/>
          </a:p>
          <a:p>
            <a:pPr eaLnBrk="1" hangingPunct="1"/>
            <a:r>
              <a:rPr lang="uk-UA" altLang="ru-RU" dirty="0" err="1"/>
              <a:t>Лепьошкін</a:t>
            </a:r>
            <a:r>
              <a:rPr lang="uk-UA" altLang="ru-RU" dirty="0"/>
              <a:t> О.В.. </a:t>
            </a:r>
            <a:endParaRPr lang="ru-RU" altLang="ru-RU" dirty="0"/>
          </a:p>
          <a:p>
            <a:pPr eaLnBrk="1" hangingPunct="1"/>
            <a:r>
              <a:rPr lang="uk-UA" altLang="ru-RU" dirty="0" err="1"/>
              <a:t>М</a:t>
            </a:r>
            <a:r>
              <a:rPr lang="uk-UA" altLang="ru-RU" baseline="30000" dirty="0" err="1"/>
              <a:t>,</a:t>
            </a:r>
            <a:r>
              <a:rPr lang="uk-UA" altLang="ru-RU" dirty="0" err="1"/>
              <a:t>яснікова</a:t>
            </a:r>
            <a:r>
              <a:rPr lang="uk-UA" altLang="ru-RU" dirty="0"/>
              <a:t> О.В.</a:t>
            </a:r>
            <a:endParaRPr lang="ru-RU" altLang="ru-RU" dirty="0"/>
          </a:p>
          <a:p>
            <a:pPr eaLnBrk="1" hangingPunct="1"/>
            <a:r>
              <a:rPr lang="uk-UA" altLang="ru-RU" dirty="0"/>
              <a:t>Івченко Є.О</a:t>
            </a:r>
            <a:endParaRPr lang="uk-UA" altLang="ru-RU" b="1" dirty="0">
              <a:latin typeface="Arial Black" panose="020B0A04020102020204" pitchFamily="34" charset="0"/>
            </a:endParaRPr>
          </a:p>
          <a:p>
            <a:pPr eaLnBrk="1" hangingPunct="1"/>
            <a:endParaRPr lang="uk-UA" altLang="ru-RU" b="1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EEB8D81-7C53-45C0-92D8-1DB9F1082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0682"/>
            <a:ext cx="9144000" cy="961749"/>
          </a:xfrm>
        </p:spPr>
        <p:txBody>
          <a:bodyPr>
            <a:normAutofit/>
          </a:bodyPr>
          <a:lstStyle/>
          <a:p>
            <a:pPr algn="ctr"/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Оновлення та оптимізація структури бази даних «</a:t>
            </a:r>
            <a:r>
              <a:rPr lang="uk-UA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SeaBase</a:t>
            </a:r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для</a:t>
            </a:r>
            <a:b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підтримки ГІС-технологій</a:t>
            </a:r>
          </a:p>
        </p:txBody>
      </p:sp>
      <p:pic>
        <p:nvPicPr>
          <p:cNvPr id="5" name="Рисунок 8">
            <a:extLst>
              <a:ext uri="{FF2B5EF4-FFF2-40B4-BE49-F238E27FC236}">
                <a16:creationId xmlns:a16="http://schemas.microsoft.com/office/drawing/2014/main" id="{88FE3B92-D023-4F86-B48C-E546502B7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862" y="1192431"/>
            <a:ext cx="5934075" cy="4419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">
            <a:extLst>
              <a:ext uri="{FF2B5EF4-FFF2-40B4-BE49-F238E27FC236}">
                <a16:creationId xmlns:a16="http://schemas.microsoft.com/office/drawing/2014/main" id="{DCCC61FC-33CD-4EF2-B4BA-C96FAD218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166" y="1597136"/>
            <a:ext cx="5943600" cy="3438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">
            <a:extLst>
              <a:ext uri="{FF2B5EF4-FFF2-40B4-BE49-F238E27FC236}">
                <a16:creationId xmlns:a16="http://schemas.microsoft.com/office/drawing/2014/main" id="{A4CEC7A6-2B03-465E-8315-1DD3A9221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3234" y="1913558"/>
            <a:ext cx="5943600" cy="4171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Рисунок 1">
            <a:extLst>
              <a:ext uri="{FF2B5EF4-FFF2-40B4-BE49-F238E27FC236}">
                <a16:creationId xmlns:a16="http://schemas.microsoft.com/office/drawing/2014/main" id="{8B6418D6-807E-4719-83D6-F0B58BFA8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302" y="2382780"/>
            <a:ext cx="5943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853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C5913E1-2137-4BD3-9250-03DFD78B0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604" y="350667"/>
            <a:ext cx="8868792" cy="721312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МОДЕРНІЗАЦІЇ  ІНТЕРФЕЙСУ ДОСТУПУ ДО БАЗИ ДАНИХ «SEABASE»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27A50-9031-4703-891E-5D0EE8EC2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856" y="1331650"/>
            <a:ext cx="7429499" cy="4150866"/>
          </a:xfrm>
        </p:spPr>
        <p:txBody>
          <a:bodyPr>
            <a:normAutofit fontScale="92500"/>
          </a:bodyPr>
          <a:lstStyle/>
          <a:p>
            <a:r>
              <a:rPr lang="uk-UA" sz="1600" dirty="0"/>
              <a:t>Здійснено перехід на нову версію мови програмування – </a:t>
            </a:r>
            <a:r>
              <a:rPr lang="en-US" sz="1600" dirty="0"/>
              <a:t>PHP 7.x, </a:t>
            </a:r>
            <a:r>
              <a:rPr lang="uk-UA" sz="1600" dirty="0"/>
              <a:t>що</a:t>
            </a:r>
            <a:r>
              <a:rPr lang="ru-RU" sz="1600" dirty="0"/>
              <a:t> позитивно </a:t>
            </a:r>
            <a:r>
              <a:rPr lang="uk-UA" sz="1600" dirty="0"/>
              <a:t>позначилося</a:t>
            </a:r>
            <a:r>
              <a:rPr lang="ru-RU" sz="1600" dirty="0"/>
              <a:t> </a:t>
            </a:r>
            <a:r>
              <a:rPr lang="uk-UA" sz="1600" dirty="0"/>
              <a:t>на швидкості та надійності інтерфейсу доступу;</a:t>
            </a:r>
          </a:p>
          <a:p>
            <a:r>
              <a:rPr lang="uk-UA" sz="1600" dirty="0"/>
              <a:t>Оновлено функціонал сервісу, а саме:</a:t>
            </a:r>
          </a:p>
          <a:p>
            <a:pPr lvl="1"/>
            <a:r>
              <a:rPr lang="uk-UA" dirty="0"/>
              <a:t>Модернізовано інтерфейс вибору станції та рейсу;</a:t>
            </a:r>
          </a:p>
          <a:p>
            <a:pPr lvl="1"/>
            <a:r>
              <a:rPr lang="uk-UA" dirty="0"/>
              <a:t>Більш зручний інтерфейс вибору параметрів, можливість вибору груп параметрів;</a:t>
            </a:r>
          </a:p>
          <a:p>
            <a:pPr lvl="1"/>
            <a:r>
              <a:rPr lang="uk-UA" dirty="0"/>
              <a:t>Можливість вибору довільного полігону, для визначення місця пошуку;</a:t>
            </a:r>
          </a:p>
          <a:p>
            <a:pPr lvl="1"/>
            <a:r>
              <a:rPr lang="uk-UA" dirty="0"/>
              <a:t>Відображення станцій, що відповідають критеріям пошуку на картах </a:t>
            </a:r>
            <a:r>
              <a:rPr lang="en-US" dirty="0"/>
              <a:t>Google;</a:t>
            </a:r>
            <a:endParaRPr lang="uk-UA" dirty="0"/>
          </a:p>
          <a:p>
            <a:r>
              <a:rPr lang="uk-UA" sz="1600" dirty="0"/>
              <a:t>Виправлено помилки, що були знайдені в результаті тестування протягом 2018-го року;</a:t>
            </a:r>
          </a:p>
          <a:p>
            <a:pPr marL="342900" lvl="1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11230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C5913E1-2137-4BD3-9250-03DFD78B0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604" y="285651"/>
            <a:ext cx="8868792" cy="721312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МОДЕРНІЗАЦІЇ  ІНТЕРФЕЙСУ ДОСТУПУ ДО БАЗИ ДАНИХ «SEABASE»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12">
            <a:extLst>
              <a:ext uri="{FF2B5EF4-FFF2-40B4-BE49-F238E27FC236}">
                <a16:creationId xmlns:a16="http://schemas.microsoft.com/office/drawing/2014/main" id="{0C957676-8653-4B4F-A67F-9053E3DA8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535" y="1506673"/>
            <a:ext cx="4407694" cy="3028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Рисунок 8">
            <a:extLst>
              <a:ext uri="{FF2B5EF4-FFF2-40B4-BE49-F238E27FC236}">
                <a16:creationId xmlns:a16="http://schemas.microsoft.com/office/drawing/2014/main" id="{44A44820-0F70-4A87-A2D3-2965C8967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046" y="2227984"/>
            <a:ext cx="4531459" cy="20802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Рисунок 11">
            <a:extLst>
              <a:ext uri="{FF2B5EF4-FFF2-40B4-BE49-F238E27FC236}">
                <a16:creationId xmlns:a16="http://schemas.microsoft.com/office/drawing/2014/main" id="{95B73E65-8DB9-4701-B633-595D98909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0721" y="2814841"/>
            <a:ext cx="4379119" cy="19931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054D51-67C7-4562-BCAB-978B0D71C0E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9080" y="3113913"/>
            <a:ext cx="4148576" cy="2616034"/>
          </a:xfrm>
          <a:prstGeom prst="rect">
            <a:avLst/>
          </a:prstGeom>
        </p:spPr>
      </p:pic>
      <p:pic>
        <p:nvPicPr>
          <p:cNvPr id="1030" name="Рисунок 12">
            <a:extLst>
              <a:ext uri="{FF2B5EF4-FFF2-40B4-BE49-F238E27FC236}">
                <a16:creationId xmlns:a16="http://schemas.microsoft.com/office/drawing/2014/main" id="{1A531E25-48ED-4B09-A3F1-EFE59A748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2643" y="3192598"/>
            <a:ext cx="4450556" cy="2686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55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FC7A7-941C-40A9-BC3B-EE965E475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208" y="593137"/>
            <a:ext cx="8868792" cy="721312"/>
          </a:xfrm>
        </p:spPr>
        <p:txBody>
          <a:bodyPr>
            <a:normAutofit/>
          </a:bodyPr>
          <a:lstStyle/>
          <a:p>
            <a:pPr algn="ctr"/>
            <a:r>
              <a:rPr lang="uk-U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Підготовка та введення в експлуатацію повнофункціональної   версії  </a:t>
            </a:r>
            <a:b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оновленого веб-сайту та інтеграція картографічних сервісів та додатків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30EA0-A6F5-49DB-AC25-9AF2F5D9E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438" y="2136188"/>
            <a:ext cx="7429499" cy="34073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dirty="0">
                <a:effectLst/>
              </a:rPr>
              <a:t>Для підготовки до введення в експлуатацію оновленого веб-сайту УкрНЦЕМ було виконано наступні кроки:</a:t>
            </a:r>
          </a:p>
          <a:p>
            <a:pPr marL="0" indent="0">
              <a:buNone/>
            </a:pPr>
            <a:endParaRPr lang="en-US" dirty="0">
              <a:effectLst/>
            </a:endParaRPr>
          </a:p>
          <a:p>
            <a:r>
              <a:rPr lang="uk-UA" dirty="0">
                <a:effectLst/>
              </a:rPr>
              <a:t>удосконалення елементів дизайну та сторонніх модулів;</a:t>
            </a:r>
            <a:endParaRPr lang="en-US" dirty="0">
              <a:effectLst/>
            </a:endParaRPr>
          </a:p>
          <a:p>
            <a:r>
              <a:rPr lang="uk-UA" dirty="0">
                <a:effectLst/>
              </a:rPr>
              <a:t>удосконалення та розширення структури меню та елементів навігації;</a:t>
            </a:r>
            <a:endParaRPr lang="en-US" dirty="0">
              <a:effectLst/>
            </a:endParaRPr>
          </a:p>
          <a:p>
            <a:r>
              <a:rPr lang="uk-UA" dirty="0">
                <a:effectLst/>
              </a:rPr>
              <a:t>наповнення веб-сайту інформацією;</a:t>
            </a:r>
            <a:endParaRPr lang="en-US" dirty="0">
              <a:effectLst/>
            </a:endParaRPr>
          </a:p>
          <a:p>
            <a:r>
              <a:rPr lang="uk-UA" dirty="0">
                <a:effectLst/>
              </a:rPr>
              <a:t>Проведення заходів, спрямованих на покращення системи безпеки;</a:t>
            </a:r>
          </a:p>
          <a:p>
            <a:r>
              <a:rPr lang="uk-UA" dirty="0">
                <a:effectLst/>
              </a:rPr>
              <a:t>Налаштування автоматизованої системи резервного копіювання;</a:t>
            </a:r>
          </a:p>
          <a:p>
            <a:r>
              <a:rPr lang="uk-UA" dirty="0">
                <a:effectLst/>
              </a:rPr>
              <a:t>Інтегровано останні версії картографічних додатків;</a:t>
            </a:r>
            <a:endParaRPr lang="en-US" dirty="0">
              <a:effectLst/>
            </a:endParaRPr>
          </a:p>
          <a:p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CEE5437-4654-47F5-818C-2696F52D9603}"/>
              </a:ext>
            </a:extLst>
          </p:cNvPr>
          <p:cNvSpPr/>
          <p:nvPr/>
        </p:nvSpPr>
        <p:spPr>
          <a:xfrm>
            <a:off x="6536185" y="5859819"/>
            <a:ext cx="2310413" cy="505471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www.sea.gov.ua</a:t>
            </a:r>
          </a:p>
        </p:txBody>
      </p:sp>
    </p:spTree>
    <p:extLst>
      <p:ext uri="{BB962C8B-B14F-4D97-AF65-F5344CB8AC3E}">
        <p14:creationId xmlns:p14="http://schemas.microsoft.com/office/powerpoint/2010/main" val="3966884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FC7A7-941C-40A9-BC3B-EE965E475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456" y="492710"/>
            <a:ext cx="8868792" cy="721312"/>
          </a:xfrm>
        </p:spPr>
        <p:txBody>
          <a:bodyPr>
            <a:normAutofit/>
          </a:bodyPr>
          <a:lstStyle/>
          <a:p>
            <a:pPr algn="ctr"/>
            <a:r>
              <a:rPr lang="uk-U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Підготовка та введення в експлуатацію повнофункціональної   версії  </a:t>
            </a:r>
            <a:b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оновленого веб-сайту та інтеграція картографічних сервісів та додатків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30EA0-A6F5-49DB-AC25-9AF2F5D9E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438" y="2136188"/>
            <a:ext cx="7429499" cy="851703"/>
          </a:xfrm>
        </p:spPr>
        <p:txBody>
          <a:bodyPr/>
          <a:lstStyle/>
          <a:p>
            <a:pPr marL="0" indent="0">
              <a:buNone/>
            </a:pPr>
            <a:endParaRPr lang="en-US" dirty="0">
              <a:effectLst/>
            </a:endParaRPr>
          </a:p>
          <a:p>
            <a:endParaRPr lang="en-US" dirty="0"/>
          </a:p>
        </p:txBody>
      </p:sp>
      <p:pic>
        <p:nvPicPr>
          <p:cNvPr id="1028" name="Рисунок 19">
            <a:extLst>
              <a:ext uri="{FF2B5EF4-FFF2-40B4-BE49-F238E27FC236}">
                <a16:creationId xmlns:a16="http://schemas.microsoft.com/office/drawing/2014/main" id="{0A3A0D1B-6BDD-4A08-8F6A-DB3E33C54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456" y="1939945"/>
            <a:ext cx="4271963" cy="312181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5FEF91D2-7EF5-461A-90DC-FB9C608ED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9844" y="1939945"/>
            <a:ext cx="4457700" cy="142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Рисунок 18">
            <a:extLst>
              <a:ext uri="{FF2B5EF4-FFF2-40B4-BE49-F238E27FC236}">
                <a16:creationId xmlns:a16="http://schemas.microsoft.com/office/drawing/2014/main" id="{80DF3BF0-F8E4-4248-B73E-FA46FE65E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2706" y="3421354"/>
            <a:ext cx="4371975" cy="1657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6FB122A1-A5EB-445C-86F6-0E508FE90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7560" y="1939945"/>
            <a:ext cx="6361718" cy="355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CEE5437-4654-47F5-818C-2696F52D9603}"/>
              </a:ext>
            </a:extLst>
          </p:cNvPr>
          <p:cNvSpPr/>
          <p:nvPr/>
        </p:nvSpPr>
        <p:spPr>
          <a:xfrm>
            <a:off x="6748693" y="6112554"/>
            <a:ext cx="2310413" cy="505471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www.sea.gov.ua</a:t>
            </a:r>
          </a:p>
        </p:txBody>
      </p:sp>
    </p:spTree>
    <p:extLst>
      <p:ext uri="{BB962C8B-B14F-4D97-AF65-F5344CB8AC3E}">
        <p14:creationId xmlns:p14="http://schemas.microsoft.com/office/powerpoint/2010/main" val="224727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>
            <a:extLst>
              <a:ext uri="{FF2B5EF4-FFF2-40B4-BE49-F238E27FC236}">
                <a16:creationId xmlns:a16="http://schemas.microsoft.com/office/drawing/2014/main" id="{751D9421-FBB7-4DB5-B4B6-5229E9F54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7313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sz="2400" b="1">
                <a:latin typeface="Arial Black" panose="020B0A04020102020204" pitchFamily="34" charset="0"/>
              </a:rPr>
              <a:t>Основні результати</a:t>
            </a:r>
            <a:endParaRPr lang="ru-RU" altLang="ru-RU" sz="2400">
              <a:latin typeface="Arial Black" panose="020B0A04020102020204" pitchFamily="34" charset="0"/>
            </a:endParaRPr>
          </a:p>
        </p:txBody>
      </p:sp>
      <p:pic>
        <p:nvPicPr>
          <p:cNvPr id="5123" name="Picture 2">
            <a:extLst>
              <a:ext uri="{FF2B5EF4-FFF2-40B4-BE49-F238E27FC236}">
                <a16:creationId xmlns:a16="http://schemas.microsoft.com/office/drawing/2014/main" id="{FCB7E581-E88D-4446-AE75-33F0C072C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7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4">
            <a:extLst>
              <a:ext uri="{FF2B5EF4-FFF2-40B4-BE49-F238E27FC236}">
                <a16:creationId xmlns:a16="http://schemas.microsoft.com/office/drawing/2014/main" id="{59E4BB79-6D71-43C8-8B2D-3F9325484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795328"/>
            <a:ext cx="8686800" cy="587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63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uk-UA" altLang="ru-RU" dirty="0">
                <a:cs typeface="Times New Roman" panose="02020603050405020304" pitchFamily="18" charset="0"/>
              </a:rPr>
              <a:t>Науково–технічний звіт, який містить інформацію про:</a:t>
            </a:r>
          </a:p>
          <a:p>
            <a:pPr algn="just" eaLnBrk="1" hangingPunct="1"/>
            <a:endParaRPr lang="ru-RU" altLang="ru-RU" dirty="0"/>
          </a:p>
          <a:p>
            <a:pPr algn="just"/>
            <a:r>
              <a:rPr lang="uk-UA" altLang="ru-RU" dirty="0">
                <a:cs typeface="Times New Roman" panose="02020603050405020304" pitchFamily="18" charset="0"/>
              </a:rPr>
              <a:t>–функціонуючий веб-сайт </a:t>
            </a:r>
            <a:r>
              <a:rPr lang="uk-UA" altLang="ru-RU" dirty="0" err="1">
                <a:cs typeface="Times New Roman" panose="02020603050405020304" pitchFamily="18" charset="0"/>
              </a:rPr>
              <a:t>УкрНЦЕМ</a:t>
            </a:r>
            <a:r>
              <a:rPr lang="uk-UA" altLang="ru-RU" dirty="0">
                <a:cs typeface="Times New Roman" panose="02020603050405020304" pitchFamily="18" charset="0"/>
              </a:rPr>
              <a:t>, який відповідає сучасним вимогам;</a:t>
            </a:r>
          </a:p>
          <a:p>
            <a:pPr algn="just"/>
            <a:endParaRPr lang="ru-RU" altLang="ru-RU" dirty="0"/>
          </a:p>
          <a:p>
            <a:pPr algn="just"/>
            <a:r>
              <a:rPr lang="uk-UA" altLang="ru-RU" dirty="0">
                <a:cs typeface="Times New Roman" panose="02020603050405020304" pitchFamily="18" charset="0"/>
              </a:rPr>
              <a:t>– картографічну систему та програмний комплекс, за допомогою яких інформація з бази даних «</a:t>
            </a:r>
            <a:r>
              <a:rPr lang="uk-UA" altLang="ru-RU" dirty="0" err="1">
                <a:cs typeface="Times New Roman" panose="02020603050405020304" pitchFamily="18" charset="0"/>
              </a:rPr>
              <a:t>SeaBase</a:t>
            </a:r>
            <a:r>
              <a:rPr lang="uk-UA" altLang="ru-RU" dirty="0">
                <a:cs typeface="Times New Roman" panose="02020603050405020304" pitchFamily="18" charset="0"/>
              </a:rPr>
              <a:t>» буде доступна </a:t>
            </a:r>
            <a:r>
              <a:rPr lang="uk-UA" altLang="ru-RU" dirty="0" err="1">
                <a:cs typeface="Times New Roman" panose="02020603050405020304" pitchFamily="18" charset="0"/>
              </a:rPr>
              <a:t>интерактивно</a:t>
            </a:r>
            <a:r>
              <a:rPr lang="uk-UA" altLang="ru-RU" dirty="0">
                <a:cs typeface="Times New Roman" panose="02020603050405020304" pitchFamily="18" charset="0"/>
              </a:rPr>
              <a:t>;</a:t>
            </a:r>
          </a:p>
          <a:p>
            <a:pPr algn="just"/>
            <a:endParaRPr lang="ru-RU" altLang="ru-RU" dirty="0"/>
          </a:p>
          <a:p>
            <a:pPr algn="just"/>
            <a:r>
              <a:rPr lang="uk-UA" altLang="ru-RU" dirty="0">
                <a:cs typeface="Times New Roman" panose="02020603050405020304" pitchFamily="18" charset="0"/>
              </a:rPr>
              <a:t>– засоби забезпечення функціонування вузла OBIS;</a:t>
            </a:r>
          </a:p>
          <a:p>
            <a:pPr algn="just"/>
            <a:endParaRPr lang="ru-RU" altLang="ru-RU" dirty="0"/>
          </a:p>
          <a:p>
            <a:pPr algn="just"/>
            <a:r>
              <a:rPr lang="uk-UA" altLang="ru-RU" dirty="0">
                <a:cs typeface="Times New Roman" panose="02020603050405020304" pitchFamily="18" charset="0"/>
              </a:rPr>
              <a:t>– сучасний, функціональний інтерфейс доступу до бази даних «</a:t>
            </a:r>
            <a:r>
              <a:rPr lang="uk-UA" altLang="ru-RU" dirty="0" err="1">
                <a:cs typeface="Times New Roman" panose="02020603050405020304" pitchFamily="18" charset="0"/>
              </a:rPr>
              <a:t>SeaBase</a:t>
            </a:r>
            <a:r>
              <a:rPr lang="uk-UA" altLang="ru-RU" dirty="0">
                <a:cs typeface="Times New Roman" panose="02020603050405020304" pitchFamily="18" charset="0"/>
              </a:rPr>
              <a:t>»;</a:t>
            </a:r>
          </a:p>
          <a:p>
            <a:pPr algn="just"/>
            <a:endParaRPr lang="ru-RU" altLang="ru-RU" dirty="0"/>
          </a:p>
          <a:p>
            <a:pPr algn="just"/>
            <a:r>
              <a:rPr lang="uk-UA" altLang="ru-RU" dirty="0">
                <a:cs typeface="Times New Roman" panose="02020603050405020304" pitchFamily="18" charset="0"/>
              </a:rPr>
              <a:t>– аналіз сучасних вимог Рамкової Директиви ЄС та порівняння їх з можливостями </a:t>
            </a:r>
            <a:r>
              <a:rPr lang="uk-UA" altLang="ru-RU" dirty="0" err="1">
                <a:cs typeface="Times New Roman" panose="02020603050405020304" pitchFamily="18" charset="0"/>
              </a:rPr>
              <a:t>УкрНЦЕМ</a:t>
            </a:r>
            <a:r>
              <a:rPr lang="uk-UA" altLang="ru-RU" dirty="0">
                <a:cs typeface="Times New Roman" panose="02020603050405020304" pitchFamily="18" charset="0"/>
              </a:rPr>
              <a:t>. Пропозиції щодо удосконалення еколого-інформаційного забезпечення морського природокористування та створення </a:t>
            </a:r>
            <a:r>
              <a:rPr lang="uk-UA" altLang="ru-RU">
                <a:cs typeface="Times New Roman" panose="02020603050405020304" pitchFamily="18" charset="0"/>
              </a:rPr>
              <a:t>бази даних.</a:t>
            </a:r>
            <a:endParaRPr lang="uk-UA" altLang="ru-RU" dirty="0">
              <a:cs typeface="Times New Roman" panose="02020603050405020304" pitchFamily="18" charset="0"/>
            </a:endParaRPr>
          </a:p>
          <a:p>
            <a:pPr algn="just"/>
            <a:endParaRPr lang="ru-RU" altLang="ru-RU" dirty="0"/>
          </a:p>
          <a:p>
            <a:pPr algn="just"/>
            <a:r>
              <a:rPr lang="uk-UA" altLang="ru-RU" dirty="0">
                <a:cs typeface="Times New Roman" panose="02020603050405020304" pitchFamily="18" charset="0"/>
              </a:rPr>
              <a:t>Результати роботи будуть використовуватися в Мінприроди України, науково–дослідних організаціях, органами влади, розміщені на веб–сайті </a:t>
            </a:r>
            <a:r>
              <a:rPr lang="uk-UA" altLang="ru-RU" dirty="0" err="1">
                <a:cs typeface="Times New Roman" panose="02020603050405020304" pitchFamily="18" charset="0"/>
              </a:rPr>
              <a:t>УкрНЦЕМ</a:t>
            </a:r>
            <a:r>
              <a:rPr lang="uk-UA" altLang="ru-RU" dirty="0"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altLang="ru-RU" sz="1600" dirty="0"/>
              <a:t>Виконана НДР повністю відповідає Технічному завданню</a:t>
            </a:r>
            <a:r>
              <a:rPr lang="ru-RU" altLang="ru-RU" sz="1600" dirty="0"/>
              <a:t> </a:t>
            </a:r>
          </a:p>
          <a:p>
            <a:pPr algn="just"/>
            <a:endParaRPr lang="uk-UA" alt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>
            <a:extLst>
              <a:ext uri="{FF2B5EF4-FFF2-40B4-BE49-F238E27FC236}">
                <a16:creationId xmlns:a16="http://schemas.microsoft.com/office/drawing/2014/main" id="{DDF2A6C7-08DD-4F6F-95F0-D1EC53D44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7909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sz="2400" b="1" dirty="0">
                <a:latin typeface="Arial Black" panose="020B0A04020102020204" pitchFamily="34" charset="0"/>
              </a:rPr>
              <a:t>Актуальність роботи </a:t>
            </a:r>
            <a:endParaRPr lang="ru-RU" altLang="ru-RU" sz="2400" dirty="0">
              <a:latin typeface="Arial Black" panose="020B0A04020102020204" pitchFamily="34" charset="0"/>
            </a:endParaRPr>
          </a:p>
        </p:txBody>
      </p:sp>
      <p:pic>
        <p:nvPicPr>
          <p:cNvPr id="3075" name="Picture 2">
            <a:extLst>
              <a:ext uri="{FF2B5EF4-FFF2-40B4-BE49-F238E27FC236}">
                <a16:creationId xmlns:a16="http://schemas.microsoft.com/office/drawing/2014/main" id="{84D1EA6C-5A33-4362-B328-B4A324D94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7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Прямоугольник 2">
            <a:extLst>
              <a:ext uri="{FF2B5EF4-FFF2-40B4-BE49-F238E27FC236}">
                <a16:creationId xmlns:a16="http://schemas.microsoft.com/office/drawing/2014/main" id="{AFAE7044-D9D3-4471-B55B-5216BBCA4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673475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sz="2400" b="1">
                <a:latin typeface="Arial Black" panose="020B0A04020102020204" pitchFamily="34" charset="0"/>
              </a:rPr>
              <a:t>Мета роботи</a:t>
            </a:r>
            <a:endParaRPr lang="ru-RU" altLang="ru-RU" sz="2400">
              <a:latin typeface="Arial Black" panose="020B0A04020102020204" pitchFamily="34" charset="0"/>
            </a:endParaRP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E95D93EC-0722-468B-87CC-A9A4A0E3B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846660"/>
            <a:ext cx="8763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63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uk-UA" altLang="ru-RU" sz="2000" dirty="0">
                <a:cs typeface="Times New Roman" panose="02020603050405020304" pitchFamily="18" charset="0"/>
              </a:rPr>
              <a:t>Актуальність НДР обумовлюється, вперш за все необхідністю імплементації правових актів стосовно виконання директиви  </a:t>
            </a:r>
            <a:r>
              <a:rPr lang="uk-UA" altLang="ru-RU" sz="2000" dirty="0"/>
              <a:t>2008/56/EC по морської стратегії в рамках законодавства про співтовариство з </a:t>
            </a:r>
            <a:r>
              <a:rPr lang="uk-UA" altLang="ru-RU" sz="2000" dirty="0">
                <a:cs typeface="Times New Roman" panose="02020603050405020304" pitchFamily="18" charset="0"/>
              </a:rPr>
              <a:t>Європейськими державами членами ЄС.</a:t>
            </a:r>
            <a:endParaRPr lang="uk-UA" altLang="ru-RU" sz="2000" dirty="0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79E662E8-7664-4191-9433-49CE061A6D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419600"/>
            <a:ext cx="8686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uk-UA" altLang="ru-RU" sz="2000">
                <a:cs typeface="Times New Roman" panose="02020603050405020304" pitchFamily="18" charset="0"/>
              </a:rPr>
              <a:t>Метою НДР є </a:t>
            </a:r>
            <a:r>
              <a:rPr lang="en-US" altLang="ru-RU" sz="2000">
                <a:cs typeface="Times New Roman" panose="02020603050405020304" pitchFamily="18" charset="0"/>
              </a:rPr>
              <a:t>удосконалення еколого-інформаційного забезпечення  морського </a:t>
            </a:r>
            <a:r>
              <a:rPr lang="uk-UA" altLang="ru-RU" sz="2000">
                <a:cs typeface="Times New Roman" panose="02020603050405020304" pitchFamily="18" charset="0"/>
              </a:rPr>
              <a:t>природокористування</a:t>
            </a:r>
            <a:r>
              <a:rPr lang="en-US" altLang="ru-RU" sz="2000">
                <a:cs typeface="Times New Roman" panose="02020603050405020304" pitchFamily="18" charset="0"/>
              </a:rPr>
              <a:t> з урахуванням вимог Рамкової Директиви ЄС про морську стратегію (2008/56/ЄС)</a:t>
            </a:r>
            <a:r>
              <a:rPr lang="uk-UA" altLang="ru-RU" sz="2000">
                <a:cs typeface="Times New Roman" panose="02020603050405020304" pitchFamily="18" charset="0"/>
              </a:rPr>
              <a:t>.</a:t>
            </a:r>
            <a:endParaRPr lang="uk-UA" altLang="ru-RU"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2">
            <a:extLst>
              <a:ext uri="{FF2B5EF4-FFF2-40B4-BE49-F238E27FC236}">
                <a16:creationId xmlns:a16="http://schemas.microsoft.com/office/drawing/2014/main" id="{C75E2AB5-ACE8-42EE-97BC-5BAC820B0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92943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sz="2400" b="1" dirty="0">
                <a:latin typeface="Arial Black" panose="020B0A04020102020204" pitchFamily="34" charset="0"/>
              </a:rPr>
              <a:t>Завдання роботи</a:t>
            </a:r>
            <a:endParaRPr lang="ru-RU" altLang="ru-RU" sz="2400" dirty="0">
              <a:latin typeface="Arial Black" panose="020B0A04020102020204" pitchFamily="34" charset="0"/>
            </a:endParaRPr>
          </a:p>
        </p:txBody>
      </p:sp>
      <p:pic>
        <p:nvPicPr>
          <p:cNvPr id="4099" name="Picture 2">
            <a:extLst>
              <a:ext uri="{FF2B5EF4-FFF2-40B4-BE49-F238E27FC236}">
                <a16:creationId xmlns:a16="http://schemas.microsoft.com/office/drawing/2014/main" id="{55170480-88BA-4B4B-B5E8-A6BD64056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7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>
            <a:extLst>
              <a:ext uri="{FF2B5EF4-FFF2-40B4-BE49-F238E27FC236}">
                <a16:creationId xmlns:a16="http://schemas.microsoft.com/office/drawing/2014/main" id="{FBECAE51-81F2-48DB-902E-C0E11E56E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371600"/>
            <a:ext cx="8610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63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uk-UA" altLang="ru-RU" sz="2000">
                <a:cs typeface="Times New Roman" panose="02020603050405020304" pitchFamily="18" charset="0"/>
              </a:rPr>
              <a:t>1. Удосконалення еколого-інформаційного забезпечення  морського природокористування з урахуванням вимог Рамкової Директиви ЄС про морську стратегію (2008/56/ЄС);</a:t>
            </a:r>
          </a:p>
          <a:p>
            <a:pPr algn="just" eaLnBrk="1" hangingPunct="1"/>
            <a:endParaRPr lang="ru-RU" altLang="ru-RU" sz="2000"/>
          </a:p>
          <a:p>
            <a:pPr algn="just"/>
            <a:r>
              <a:rPr lang="uk-UA" altLang="ru-RU" sz="2000">
                <a:cs typeface="Times New Roman" panose="02020603050405020304" pitchFamily="18" charset="0"/>
              </a:rPr>
              <a:t>2. Оновлення та оптимізації структури бази даних «SeaBase» для підтримки ГІС-технологій;</a:t>
            </a:r>
          </a:p>
          <a:p>
            <a:pPr algn="just"/>
            <a:endParaRPr lang="ru-RU" altLang="ru-RU" sz="2000"/>
          </a:p>
          <a:p>
            <a:pPr algn="just"/>
            <a:r>
              <a:rPr lang="uk-UA" altLang="ru-RU" sz="2000">
                <a:cs typeface="Times New Roman" panose="02020603050405020304" pitchFamily="18" charset="0"/>
              </a:rPr>
              <a:t>3. Забезпечення функціонування  вузла Біогеографічній Інформаційної Системи Океану (OBIS);</a:t>
            </a:r>
          </a:p>
          <a:p>
            <a:pPr algn="just"/>
            <a:endParaRPr lang="ru-RU" altLang="ru-RU" sz="2000"/>
          </a:p>
          <a:p>
            <a:pPr algn="just"/>
            <a:r>
              <a:rPr lang="uk-UA" altLang="ru-RU" sz="2000">
                <a:cs typeface="Times New Roman" panose="02020603050405020304" pitchFamily="18" charset="0"/>
              </a:rPr>
              <a:t>4. Модернізація інтерфейсу доступу до «SeaBase»;</a:t>
            </a:r>
          </a:p>
          <a:p>
            <a:pPr algn="just"/>
            <a:endParaRPr lang="uk-UA" altLang="ru-RU" sz="2000">
              <a:cs typeface="Times New Roman" panose="02020603050405020304" pitchFamily="18" charset="0"/>
            </a:endParaRPr>
          </a:p>
          <a:p>
            <a:pPr algn="just"/>
            <a:r>
              <a:rPr lang="uk-UA" altLang="ru-RU" sz="2000">
                <a:cs typeface="Times New Roman" panose="02020603050405020304" pitchFamily="18" charset="0"/>
              </a:rPr>
              <a:t>5. Підготовка та введення в експлуатацію повнофункціональної версії оновленого веб-сайту УкрНЦЕМ та інтеграція</a:t>
            </a:r>
            <a:r>
              <a:rPr lang="uk-UA" altLang="ru-RU" sz="2000" i="1">
                <a:cs typeface="Times New Roman" panose="02020603050405020304" pitchFamily="18" charset="0"/>
              </a:rPr>
              <a:t> </a:t>
            </a:r>
            <a:r>
              <a:rPr lang="uk-UA" altLang="ru-RU" sz="2000">
                <a:cs typeface="Times New Roman" panose="02020603050405020304" pitchFamily="18" charset="0"/>
              </a:rPr>
              <a:t>картографічних сервісів та додатків.</a:t>
            </a:r>
            <a:r>
              <a:rPr lang="ru-RU" altLang="ru-RU" sz="2000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C5913E1-2137-4BD3-9250-03DFD78B0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578" y="345350"/>
            <a:ext cx="8868792" cy="72131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effectLst/>
              </a:rPr>
              <a:t>Рекомендації та вимоги до створення бази даних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27A50-9031-4703-891E-5D0EE8EC2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793" y="1203306"/>
            <a:ext cx="8298414" cy="142706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>
                <a:effectLst/>
              </a:rPr>
              <a:t>Рамкова Директива морської стратегії запроваджує нові підходи до екологічної політики держав з охорони морського середовища – поетапне досягнення гарного екологічного стану (ГЕС) морського середовища. Такий стан визначається за допомогою 11 дескрипторів (коротких описів), які охоплюють 60 індикаторів.</a:t>
            </a:r>
            <a:endParaRPr lang="ru-RU" dirty="0">
              <a:effectLst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2E3E155-96F5-402A-8B18-438D66C188FC}"/>
              </a:ext>
            </a:extLst>
          </p:cNvPr>
          <p:cNvSpPr/>
          <p:nvPr/>
        </p:nvSpPr>
        <p:spPr>
          <a:xfrm>
            <a:off x="144578" y="2143785"/>
            <a:ext cx="9144000" cy="49353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</a:pPr>
            <a:r>
              <a:rPr lang="uk-UA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rPr>
              <a:t>Основні етапи діяльності відділу ІЗНД в цієї програми наступні:</a:t>
            </a:r>
            <a:endParaRPr lang="ru-RU" cap="small" dirty="0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400000" scaled="0"/>
                <a:tileRect/>
              </a:gradFill>
            </a:endParaRP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</a:pPr>
            <a:r>
              <a:rPr lang="uk-UA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rPr>
              <a:t>Налаштування апаратного та програмного забезпечення для реалізації вимог бази даних;</a:t>
            </a:r>
            <a:endParaRPr lang="ru-RU" cap="small" dirty="0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400000" scaled="0"/>
                <a:tileRect/>
              </a:gradFill>
            </a:endParaRP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</a:pPr>
            <a:r>
              <a:rPr lang="uk-UA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rPr>
              <a:t>Розробка структури бази даних згідно до вимог директиви 2008/56/EC по морської стратегії;</a:t>
            </a:r>
            <a:endParaRPr lang="ru-RU" cap="small" dirty="0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400000" scaled="0"/>
                <a:tileRect/>
              </a:gradFill>
            </a:endParaRP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</a:pPr>
            <a:r>
              <a:rPr lang="uk-UA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rPr>
              <a:t>Розробка шаблонів для внесення даних в базу згідно з програмою державного моніторингу морських вод Чорного та Азовського морів;</a:t>
            </a:r>
            <a:endParaRPr lang="ru-RU" cap="small" dirty="0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400000" scaled="0"/>
                <a:tileRect/>
              </a:gradFill>
            </a:endParaRP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</a:pPr>
            <a:r>
              <a:rPr lang="uk-UA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rPr>
              <a:t>Розробка бази з використанням MS SQL Server;</a:t>
            </a:r>
            <a:endParaRPr lang="ru-RU" cap="small" dirty="0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400000" scaled="0"/>
                <a:tileRect/>
              </a:gradFill>
            </a:endParaRP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</a:pPr>
            <a:r>
              <a:rPr lang="uk-UA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rPr>
              <a:t>Розробка програмного засобу для внесення даних в базу;</a:t>
            </a:r>
            <a:endParaRPr lang="ru-RU" cap="small" dirty="0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400000" scaled="0"/>
                <a:tileRect/>
              </a:gradFill>
            </a:endParaRP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</a:pPr>
            <a:r>
              <a:rPr lang="uk-UA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rPr>
              <a:t>Розробка веб-інтерфейсів для формування запитів, вибірок для подальшого аналізу екологічного стану морського довкілля, визначення оцінки ГЕС</a:t>
            </a:r>
            <a:r>
              <a:rPr lang="ru-RU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rPr>
              <a:t>;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</a:pPr>
            <a:r>
              <a:rPr lang="uk-UA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rPr>
              <a:t>Інтеграція існуючій бази даних </a:t>
            </a:r>
            <a:r>
              <a:rPr lang="uk-UA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rPr>
              <a:t>SeaBase</a:t>
            </a:r>
            <a:r>
              <a:rPr lang="uk-UA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rPr>
              <a:t>.</a:t>
            </a:r>
            <a:endParaRPr lang="ru-RU" cap="small" dirty="0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400000" scaled="0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707550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C5913E1-2137-4BD3-9250-03DFD78B0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604" y="290486"/>
            <a:ext cx="8868792" cy="721312"/>
          </a:xfrm>
        </p:spPr>
        <p:txBody>
          <a:bodyPr>
            <a:normAutofit/>
          </a:bodyPr>
          <a:lstStyle/>
          <a:p>
            <a:pPr algn="ctr"/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Міжнародна База даних якості води чорного моря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27A50-9031-4703-891E-5D0EE8EC2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645" y="916639"/>
            <a:ext cx="7429499" cy="1022597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В рамках міжнародного проекту </a:t>
            </a:r>
            <a:r>
              <a:rPr lang="en-US" dirty="0"/>
              <a:t>EMBLAS – II, </a:t>
            </a:r>
            <a:r>
              <a:rPr lang="uk-UA" dirty="0"/>
              <a:t>створено базу даних показників якості морської води чорного моря, що відповідає вимогам </a:t>
            </a:r>
            <a:r>
              <a:rPr lang="en-US" dirty="0"/>
              <a:t>MSFD, WFD </a:t>
            </a:r>
            <a:r>
              <a:rPr lang="uk-UA" dirty="0"/>
              <a:t>та </a:t>
            </a:r>
            <a:r>
              <a:rPr lang="en-US" dirty="0"/>
              <a:t>INSPIRE</a:t>
            </a:r>
            <a:r>
              <a:rPr lang="uk-UA" dirty="0"/>
              <a:t>;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9FAF13-5051-43D4-B573-8E97325C97C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277" y="1887885"/>
            <a:ext cx="4505566" cy="33341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2E6FDB-2469-42B8-ABBF-3F2CCF298D2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4025" y="2934765"/>
            <a:ext cx="6424900" cy="27647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1D499A-7FC9-44EB-8778-D7B10942890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1134" y="3707938"/>
            <a:ext cx="4234589" cy="269825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7C8608C-69FB-4176-BB88-B1151A202E1C}"/>
              </a:ext>
            </a:extLst>
          </p:cNvPr>
          <p:cNvSpPr/>
          <p:nvPr/>
        </p:nvSpPr>
        <p:spPr>
          <a:xfrm>
            <a:off x="6833587" y="6314778"/>
            <a:ext cx="2310413" cy="505471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www.blackseadb.org</a:t>
            </a:r>
          </a:p>
        </p:txBody>
      </p:sp>
    </p:spTree>
    <p:extLst>
      <p:ext uri="{BB962C8B-B14F-4D97-AF65-F5344CB8AC3E}">
        <p14:creationId xmlns:p14="http://schemas.microsoft.com/office/powerpoint/2010/main" val="138933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L-PPF-main_map_clip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6200" y="209649"/>
            <a:ext cx="3780646" cy="233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3" descr="Screen Shot 2014-05-26 at 11.23.33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20" r="-720"/>
          <a:stretch>
            <a:fillRect/>
          </a:stretch>
        </p:blipFill>
        <p:spPr>
          <a:xfrm>
            <a:off x="101601" y="2590800"/>
            <a:ext cx="8953500" cy="41704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5301" y="158736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i="1" dirty="0"/>
              <a:t>Система OBIS </a:t>
            </a:r>
            <a:r>
              <a:rPr lang="ru-RU" i="1" dirty="0" err="1"/>
              <a:t>була</a:t>
            </a:r>
            <a:r>
              <a:rPr lang="ru-RU" i="1" dirty="0"/>
              <a:t> створена як </a:t>
            </a:r>
            <a:r>
              <a:rPr lang="ru-RU" i="1" dirty="0" err="1"/>
              <a:t>сховище</a:t>
            </a:r>
            <a:r>
              <a:rPr lang="ru-RU" i="1" dirty="0"/>
              <a:t> </a:t>
            </a:r>
            <a:r>
              <a:rPr lang="ru-RU" i="1" dirty="0" err="1"/>
              <a:t>даних</a:t>
            </a:r>
            <a:r>
              <a:rPr lang="ru-RU" i="1" dirty="0"/>
              <a:t> і система </a:t>
            </a:r>
            <a:r>
              <a:rPr lang="ru-RU" i="1" dirty="0" err="1"/>
              <a:t>поширення</a:t>
            </a:r>
            <a:r>
              <a:rPr lang="ru-RU" i="1" dirty="0"/>
              <a:t> </a:t>
            </a:r>
            <a:r>
              <a:rPr lang="ru-RU" i="1" dirty="0" err="1"/>
              <a:t>інформації</a:t>
            </a:r>
            <a:r>
              <a:rPr lang="ru-RU" i="1" dirty="0"/>
              <a:t> в рамках </a:t>
            </a:r>
            <a:r>
              <a:rPr lang="ru-RU" i="1" dirty="0" err="1"/>
              <a:t>CoML</a:t>
            </a:r>
            <a:endParaRPr lang="en-US" i="1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FB9EFFA-3FF1-4EF2-BA8C-1D7387CD3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570" y="209649"/>
            <a:ext cx="5554772" cy="13128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Census of Marine Life</a:t>
            </a: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2000 - 2010</a:t>
            </a:r>
          </a:p>
        </p:txBody>
      </p:sp>
    </p:spTree>
    <p:extLst>
      <p:ext uri="{BB962C8B-B14F-4D97-AF65-F5344CB8AC3E}">
        <p14:creationId xmlns:p14="http://schemas.microsoft.com/office/powerpoint/2010/main" val="187537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76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Работа </a:t>
            </a:r>
            <a:r>
              <a:rPr lang="en-US" dirty="0">
                <a:solidFill>
                  <a:schemeClr val="tx1"/>
                </a:solidFill>
              </a:rPr>
              <a:t>OBIS </a:t>
            </a:r>
            <a:r>
              <a:rPr lang="ru-RU" dirty="0">
                <a:solidFill>
                  <a:schemeClr val="tx1"/>
                </a:solidFill>
              </a:rPr>
              <a:t>в </a:t>
            </a:r>
            <a:r>
              <a:rPr lang="ru-RU" b="1" dirty="0">
                <a:solidFill>
                  <a:schemeClr val="tx1"/>
                </a:solidFill>
              </a:rPr>
              <a:t>МОК-ЮНЕСКО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2988" y="1438893"/>
            <a:ext cx="2866292" cy="3189531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sz="1800" b="1" dirty="0">
                <a:solidFill>
                  <a:schemeClr val="tx1"/>
                </a:solidFill>
              </a:rPr>
              <a:t>ЮНЕСКО</a:t>
            </a:r>
            <a:r>
              <a:rPr lang="ru-RU" sz="1800" dirty="0">
                <a:solidFill>
                  <a:schemeClr val="tx1"/>
                </a:solidFill>
              </a:rPr>
              <a:t> (от англ. UNESCO — </a:t>
            </a:r>
            <a:r>
              <a:rPr lang="ru-RU" sz="1800" dirty="0" err="1">
                <a:solidFill>
                  <a:schemeClr val="tx1"/>
                </a:solidFill>
              </a:rPr>
              <a:t>United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Nations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Educational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r>
              <a:rPr lang="ru-RU" sz="1800" dirty="0" err="1">
                <a:solidFill>
                  <a:schemeClr val="tx1"/>
                </a:solidFill>
              </a:rPr>
              <a:t>Scientific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and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Cultural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Organization</a:t>
            </a:r>
            <a:r>
              <a:rPr lang="ru-RU" sz="1800" dirty="0">
                <a:solidFill>
                  <a:schemeClr val="tx1"/>
                </a:solidFill>
              </a:rPr>
              <a:t>) — специализированное учреждение Организации Объединённых Наций по вопросам образования, науки и культуры. Организация была создана 16 ноября 1945 года. </a:t>
            </a:r>
            <a:endParaRPr lang="uk-UA" sz="1400" dirty="0">
              <a:solidFill>
                <a:schemeClr val="tx1"/>
              </a:solidFill>
            </a:endParaRPr>
          </a:p>
          <a:p>
            <a:endParaRPr lang="uk-UA" sz="1800" dirty="0">
              <a:solidFill>
                <a:schemeClr val="tx1"/>
              </a:solidFill>
            </a:endParaRPr>
          </a:p>
          <a:p>
            <a:endParaRPr lang="ru-RU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uk-UA" sz="18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4949" y="829357"/>
            <a:ext cx="2857500" cy="35052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787" y="829357"/>
            <a:ext cx="2291494" cy="256442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567029" y="3464223"/>
            <a:ext cx="24881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Межправительственная океанографическая комиссия ЮНЕСКО (МОК-ЮНЕСКО) (от англ. IOC-UNESCO –Основана в 1960 году. В</a:t>
            </a:r>
            <a:r>
              <a:rPr lang="en-US" dirty="0"/>
              <a:t> </a:t>
            </a:r>
            <a:r>
              <a:rPr lang="ru-RU" dirty="0"/>
              <a:t>настоящее время в состав МОК Входит 147 стран участниц.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592" y="4457745"/>
            <a:ext cx="5700714" cy="230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583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1B6303-DA28-412A-B689-C37754E56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48" y="276422"/>
            <a:ext cx="7511473" cy="131248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effectLst/>
              </a:rPr>
              <a:t>Забезпечення ФУНКЦІОНУВАННЯ ВУЗЛА Біогеографічній Інформаційної Системи Океану (</a:t>
            </a:r>
            <a:r>
              <a:rPr lang="ru-RU" b="1" dirty="0">
                <a:effectLst/>
              </a:rPr>
              <a:t>OBIS</a:t>
            </a:r>
            <a:r>
              <a:rPr lang="uk-UA" b="1" dirty="0">
                <a:effectLst/>
              </a:rPr>
              <a:t>).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AA9F59-0B34-41D5-A079-1FC5EEC61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331" y="1588901"/>
            <a:ext cx="8797770" cy="520251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dirty="0">
                <a:effectLst/>
              </a:rPr>
              <a:t>За звітний період 2018 року виконані наступні задачі та проведені заходи:</a:t>
            </a:r>
            <a:endParaRPr lang="ru-RU" dirty="0">
              <a:effectLst/>
            </a:endParaRPr>
          </a:p>
          <a:p>
            <a:pPr marL="0" indent="0">
              <a:buNone/>
            </a:pPr>
            <a:r>
              <a:rPr lang="uk-UA" dirty="0">
                <a:effectLst/>
              </a:rPr>
              <a:t>-	Проведено оновлення набору даних щодо викидів морських ссавців на українське узбережжя в 2017 році.</a:t>
            </a:r>
            <a:endParaRPr lang="ru-RU" dirty="0">
              <a:effectLst/>
            </a:endParaRPr>
          </a:p>
          <a:p>
            <a:pPr marL="0" indent="0">
              <a:buNone/>
            </a:pPr>
            <a:r>
              <a:rPr lang="uk-UA" dirty="0">
                <a:effectLst/>
              </a:rPr>
              <a:t>-	Опублікований набір даних "Проби фітопланктону та зоопланктону, зібрані під час чорноморських рейсів </a:t>
            </a:r>
            <a:r>
              <a:rPr lang="uk-UA" dirty="0" err="1">
                <a:effectLst/>
              </a:rPr>
              <a:t>УкрНЦЕМ</a:t>
            </a:r>
            <a:r>
              <a:rPr lang="uk-UA" dirty="0">
                <a:effectLst/>
              </a:rPr>
              <a:t> на дослідницькому судні "Георгій Ушаков" в 1992 році".</a:t>
            </a:r>
            <a:endParaRPr lang="ru-RU" dirty="0">
              <a:effectLst/>
            </a:endParaRPr>
          </a:p>
          <a:p>
            <a:pPr marL="0" indent="0">
              <a:buNone/>
            </a:pPr>
            <a:r>
              <a:rPr lang="uk-UA" dirty="0">
                <a:effectLst/>
              </a:rPr>
              <a:t>-	Поточне відновлення платформи обміну даних </a:t>
            </a:r>
            <a:r>
              <a:rPr lang="uk-UA" dirty="0" err="1">
                <a:effectLst/>
              </a:rPr>
              <a:t>Integrated</a:t>
            </a:r>
            <a:r>
              <a:rPr lang="uk-UA" dirty="0">
                <a:effectLst/>
              </a:rPr>
              <a:t> </a:t>
            </a:r>
            <a:r>
              <a:rPr lang="uk-UA" dirty="0" err="1">
                <a:effectLst/>
              </a:rPr>
              <a:t>Publishing</a:t>
            </a:r>
            <a:r>
              <a:rPr lang="uk-UA" dirty="0">
                <a:effectLst/>
              </a:rPr>
              <a:t> </a:t>
            </a:r>
            <a:r>
              <a:rPr lang="uk-UA" dirty="0" err="1">
                <a:effectLst/>
              </a:rPr>
              <a:t>Toolkit</a:t>
            </a:r>
            <a:r>
              <a:rPr lang="uk-UA" dirty="0">
                <a:effectLst/>
              </a:rPr>
              <a:t> (IPT - http://gp.sea.gov.ua:8082/ipt/).</a:t>
            </a:r>
            <a:endParaRPr lang="ru-RU" dirty="0">
              <a:effectLst/>
            </a:endParaRPr>
          </a:p>
          <a:p>
            <a:pPr marL="0" indent="0">
              <a:buNone/>
            </a:pPr>
            <a:r>
              <a:rPr lang="uk-UA" dirty="0">
                <a:effectLst/>
              </a:rPr>
              <a:t>-	Участь в навчальному курсі OTGA/INIOAS/OBIS: "Обробка морських біогеографічних даних з використанням OBIS", що проводився у Іранському національному інституті океанографії та атмосферної науки (INIOAS), 23-26 вересня 2018.</a:t>
            </a:r>
            <a:endParaRPr lang="ru-RU" dirty="0">
              <a:effectLst/>
            </a:endParaRPr>
          </a:p>
          <a:p>
            <a:pPr marL="0" indent="0">
              <a:buNone/>
            </a:pPr>
            <a:r>
              <a:rPr lang="uk-UA" dirty="0">
                <a:effectLst/>
              </a:rPr>
              <a:t>-	Участь в семінарі на підтримку другого циклу глобальній звітності та оцінки морського середовища, включно з соці економічними аспектами під егідою підрозділу Регулярних Процесів ООН, 17-18 жовтня, в Одеському Державному Університеті.</a:t>
            </a:r>
            <a:endParaRPr lang="ru-RU" dirty="0">
              <a:effectLst/>
            </a:endParaRPr>
          </a:p>
          <a:p>
            <a:pPr marL="0" indent="0">
              <a:buNone/>
            </a:pPr>
            <a:r>
              <a:rPr lang="uk-UA" dirty="0">
                <a:effectLst/>
              </a:rPr>
              <a:t>-	Додано обліковий запис новому постачу даних – Інститут Океанології, Болгарській Академії Наук, та опубліковані дані по фітопланктону зібрані у серпні 2013 році в прибережних водах Болгарії.</a:t>
            </a:r>
            <a:endParaRPr lang="ru-RU" dirty="0">
              <a:effectLst/>
            </a:endParaRPr>
          </a:p>
          <a:p>
            <a:pPr marL="0" indent="0">
              <a:buNone/>
            </a:pPr>
            <a:r>
              <a:rPr lang="uk-UA" dirty="0">
                <a:effectLst/>
              </a:rPr>
              <a:t>-	Участь у 7-му засіданні Керівної групи OBIS, що проводилось 12-16 листопада 2018 року в проектному бюро ЮНЕСКО / МОК для програми МООД, м. </a:t>
            </a:r>
            <a:r>
              <a:rPr lang="uk-UA" dirty="0" err="1">
                <a:effectLst/>
              </a:rPr>
              <a:t>Остенд</a:t>
            </a:r>
            <a:r>
              <a:rPr lang="uk-UA" dirty="0">
                <a:effectLst/>
              </a:rPr>
              <a:t>, Бельгія.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48199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C312BDF-5B13-4CC4-92FC-FBBDA6852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8356"/>
            <a:ext cx="9144000" cy="961749"/>
          </a:xfrm>
        </p:spPr>
        <p:txBody>
          <a:bodyPr>
            <a:normAutofit/>
          </a:bodyPr>
          <a:lstStyle/>
          <a:p>
            <a:pPr algn="ctr"/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Оновлення та оптимізація структури бази даних «</a:t>
            </a:r>
            <a:r>
              <a:rPr lang="uk-UA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SeaBase</a:t>
            </a:r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для</a:t>
            </a:r>
            <a:b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підтримки ГІС-технологій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6B32D2-5D82-42A6-A510-EC6378F48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882" y="1360600"/>
            <a:ext cx="8345011" cy="4329986"/>
          </a:xfrm>
        </p:spPr>
        <p:txBody>
          <a:bodyPr>
            <a:normAutofit lnSpcReduction="10000"/>
          </a:bodyPr>
          <a:lstStyle/>
          <a:p>
            <a:r>
              <a:rPr lang="uk-UA" dirty="0"/>
              <a:t>Спроектовано та розроблено просторову базу даних на основі БД «</a:t>
            </a:r>
            <a:r>
              <a:rPr lang="en-US" dirty="0" err="1"/>
              <a:t>SeaBase</a:t>
            </a:r>
            <a:r>
              <a:rPr lang="uk-UA" dirty="0"/>
              <a:t>» з моніторинговими даними;</a:t>
            </a:r>
          </a:p>
          <a:p>
            <a:r>
              <a:rPr lang="uk-UA" dirty="0"/>
              <a:t>Розроблено картографічний проект для наглядного відображення просторових даних та оперативної роботи з ними; </a:t>
            </a:r>
          </a:p>
          <a:p>
            <a:r>
              <a:rPr lang="uk-UA" dirty="0"/>
              <a:t>Реалізовано інтерактивний картографічний додаток для роботи з картографічними даними через мережу інтернет</a:t>
            </a:r>
            <a:r>
              <a:rPr lang="en-US" dirty="0"/>
              <a:t>;</a:t>
            </a:r>
            <a:endParaRPr lang="uk-UA" dirty="0"/>
          </a:p>
          <a:p>
            <a:r>
              <a:rPr lang="uk-UA" dirty="0"/>
              <a:t>Налагоджено роботу </a:t>
            </a:r>
            <a:r>
              <a:rPr lang="uk-UA" dirty="0" err="1"/>
              <a:t>віджетів</a:t>
            </a:r>
            <a:r>
              <a:rPr lang="uk-UA" dirty="0"/>
              <a:t> для підвищення функціоналу картографічного додатку;</a:t>
            </a:r>
            <a:r>
              <a:rPr lang="ru-RU" dirty="0"/>
              <a:t> </a:t>
            </a:r>
          </a:p>
          <a:p>
            <a:r>
              <a:rPr lang="uk-UA" dirty="0"/>
              <a:t>Усі картографічні сервіси та додатки оновлено з використанням актуальних даних</a:t>
            </a:r>
            <a:r>
              <a:rPr lang="ru-RU" dirty="0"/>
              <a:t>.</a:t>
            </a:r>
            <a:endParaRPr lang="uk-UA" dirty="0"/>
          </a:p>
          <a:p>
            <a:pPr marL="457200" lvl="1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56365903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195</TotalTime>
  <Words>1467</Words>
  <Application>Microsoft Office PowerPoint</Application>
  <PresentationFormat>Экран (4:3)</PresentationFormat>
  <Paragraphs>128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Times New Roman</vt:lpstr>
      <vt:lpstr>Tw Cen MT</vt:lpstr>
      <vt:lpstr>Droplet</vt:lpstr>
      <vt:lpstr>Міністерство екології та природних ресурсів України  НАУКОВО-ДОСЛІДНА УСТАНОВА  «УКРАЇНСЬКИЙ НАУКОВИЙ ЦЕНТР ЕКОЛОГІЇ МОРЯ»  (УкрНЦЕМ) </vt:lpstr>
      <vt:lpstr>Презентация PowerPoint</vt:lpstr>
      <vt:lpstr>Презентация PowerPoint</vt:lpstr>
      <vt:lpstr>Рекомендації та вимоги до створення бази даних</vt:lpstr>
      <vt:lpstr>Міжнародна База даних якості води чорного моря</vt:lpstr>
      <vt:lpstr>Census of Marine Life 2000 - 2010</vt:lpstr>
      <vt:lpstr> Работа OBIS в МОК-ЮНЕСКО</vt:lpstr>
      <vt:lpstr>Забезпечення ФУНКЦІОНУВАННЯ ВУЗЛА Біогеографічній Інформаційної Системи Океану (OBIS).</vt:lpstr>
      <vt:lpstr>Оновлення та оптимізація структури бази даних «SeaBase» для підтримки ГІС-технологій</vt:lpstr>
      <vt:lpstr>Оновлення та оптимізація структури бази даних «SeaBase» для підтримки ГІС-технологій</vt:lpstr>
      <vt:lpstr>МОДЕРНІЗАЦІЇ  ІНТЕРФЕЙСУ ДОСТУПУ ДО БАЗИ ДАНИХ «SEABASE»</vt:lpstr>
      <vt:lpstr>МОДЕРНІЗАЦІЇ  ІНТЕРФЕЙСУ ДОСТУПУ ДО БАЗИ ДАНИХ «SEABASE»</vt:lpstr>
      <vt:lpstr>Підготовка та введення в експлуатацію повнофункціональної   версії   оновленого веб-сайту та інтеграція картографічних сервісів та додатків</vt:lpstr>
      <vt:lpstr>Підготовка та введення в експлуатацію повнофункціональної   версії   оновленого веб-сайту та інтеграція картографічних сервісів та додатків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kessen</dc:creator>
  <cp:lastModifiedBy>thejoker</cp:lastModifiedBy>
  <cp:revision>37</cp:revision>
  <cp:lastPrinted>2019-02-14T10:45:30Z</cp:lastPrinted>
  <dcterms:created xsi:type="dcterms:W3CDTF">2019-02-12T08:09:18Z</dcterms:created>
  <dcterms:modified xsi:type="dcterms:W3CDTF">2019-02-28T13:28:34Z</dcterms:modified>
</cp:coreProperties>
</file>